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6" r:id="rId2"/>
    <p:sldId id="306" r:id="rId3"/>
    <p:sldId id="307" r:id="rId4"/>
    <p:sldId id="257" r:id="rId5"/>
    <p:sldId id="308" r:id="rId6"/>
    <p:sldId id="258" r:id="rId7"/>
    <p:sldId id="309" r:id="rId8"/>
    <p:sldId id="259" r:id="rId9"/>
    <p:sldId id="310" r:id="rId10"/>
    <p:sldId id="260" r:id="rId11"/>
    <p:sldId id="261" r:id="rId12"/>
    <p:sldId id="262" r:id="rId13"/>
    <p:sldId id="263" r:id="rId14"/>
    <p:sldId id="264" r:id="rId15"/>
    <p:sldId id="311"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66" d="100"/>
          <a:sy n="66" d="100"/>
        </p:scale>
        <p:origin x="-14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A362B55E-A5A9-4FD2-89D8-A3E2B7046D0B}" type="datetimeFigureOut">
              <a:rPr lang="ar-EG" smtClean="0"/>
              <a:t>04/08/1441</a:t>
            </a:fld>
            <a:endParaRPr lang="ar-EG"/>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EG" smtClean="0"/>
              <a:t>إعداد د/ السعيد محمد محمود الجدوي</a:t>
            </a:r>
            <a:endParaRPr lang="ar-EG"/>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E19F8E68-5602-4025-A01C-85667451EA86}" type="slidenum">
              <a:rPr lang="ar-EG" smtClean="0"/>
              <a:t>‹#›</a:t>
            </a:fld>
            <a:endParaRPr lang="ar-EG"/>
          </a:p>
        </p:txBody>
      </p:sp>
    </p:spTree>
    <p:extLst>
      <p:ext uri="{BB962C8B-B14F-4D97-AF65-F5344CB8AC3E}">
        <p14:creationId xmlns:p14="http://schemas.microsoft.com/office/powerpoint/2010/main" val="1893006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3BEC62-D123-431E-8136-0F6BAD566116}" type="datetimeFigureOut">
              <a:rPr lang="ar-EG" smtClean="0"/>
              <a:t>04/08/1441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EG" smtClean="0"/>
              <a:t>إعداد د/ السعيد محمد محمود الجدوي</a:t>
            </a:r>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ECB02F5-BD4E-4C34-9D0B-D553E19C9332}" type="slidenum">
              <a:rPr lang="ar-EG" smtClean="0"/>
              <a:t>‹#›</a:t>
            </a:fld>
            <a:endParaRPr lang="ar-EG"/>
          </a:p>
        </p:txBody>
      </p:sp>
    </p:spTree>
    <p:extLst>
      <p:ext uri="{BB962C8B-B14F-4D97-AF65-F5344CB8AC3E}">
        <p14:creationId xmlns:p14="http://schemas.microsoft.com/office/powerpoint/2010/main" val="227378671"/>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D7B8CB-7573-4702-8AE9-0F52AFB50302}" type="datetime1">
              <a:rPr lang="en-US" smtClean="0"/>
              <a:t>3/28/2020</a:t>
            </a:fld>
            <a:endParaRPr lang="en-US"/>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D0030-1004-4B2D-8F5C-02AE3E5A61F4}" type="datetime1">
              <a:rPr lang="en-US" smtClean="0"/>
              <a:t>3/28/2020</a:t>
            </a:fld>
            <a:endParaRPr lang="en-US"/>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E36E4-DF9C-47A5-8D96-68963BA1E6AF}" type="datetime1">
              <a:rPr lang="en-US" smtClean="0"/>
              <a:t>3/28/2020</a:t>
            </a:fld>
            <a:endParaRPr lang="en-US"/>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3DCDD-309C-4820-951D-C35433B6835E}" type="datetime1">
              <a:rPr lang="en-US" smtClean="0"/>
              <a:t>3/28/2020</a:t>
            </a:fld>
            <a:endParaRPr lang="en-US"/>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8BD594-F49C-4F1E-A5A1-99EE2CF470BE}" type="datetime1">
              <a:rPr lang="en-US" smtClean="0"/>
              <a:t>3/28/2020</a:t>
            </a:fld>
            <a:endParaRPr lang="en-US"/>
          </a:p>
        </p:txBody>
      </p:sp>
      <p:sp>
        <p:nvSpPr>
          <p:cNvPr id="5" name="Footer Placeholder 4"/>
          <p:cNvSpPr>
            <a:spLocks noGrp="1"/>
          </p:cNvSpPr>
          <p:nvPr>
            <p:ph type="ftr" sz="quarter" idx="11"/>
          </p:nvPr>
        </p:nvSpPr>
        <p:spPr/>
        <p:txBody>
          <a:bodyPr/>
          <a:lstStyle/>
          <a:p>
            <a:r>
              <a:rPr lang="ar-EG" smtClean="0"/>
              <a:t>إعداد د/ السعيد محمد محمود الجدوي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1B2D7D-0AF0-4085-89EA-6198348905F8}" type="datetime1">
              <a:rPr lang="en-US" smtClean="0"/>
              <a:t>3/28/2020</a:t>
            </a:fld>
            <a:endParaRPr lang="en-US"/>
          </a:p>
        </p:txBody>
      </p:sp>
      <p:sp>
        <p:nvSpPr>
          <p:cNvPr id="6" name="Footer Placeholder 5"/>
          <p:cNvSpPr>
            <a:spLocks noGrp="1"/>
          </p:cNvSpPr>
          <p:nvPr>
            <p:ph type="ftr" sz="quarter" idx="11"/>
          </p:nvPr>
        </p:nvSpPr>
        <p:spPr/>
        <p:txBody>
          <a:bodyPr/>
          <a:lstStyle/>
          <a:p>
            <a:r>
              <a:rPr lang="ar-EG" smtClean="0"/>
              <a:t>إعداد د/ السعيد محمد محمود الجدوي</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86661D-0AC7-4B5E-A3B8-E48A2C890A1B}" type="datetime1">
              <a:rPr lang="en-US" smtClean="0"/>
              <a:t>3/28/2020</a:t>
            </a:fld>
            <a:endParaRPr lang="en-US"/>
          </a:p>
        </p:txBody>
      </p:sp>
      <p:sp>
        <p:nvSpPr>
          <p:cNvPr id="8" name="Footer Placeholder 7"/>
          <p:cNvSpPr>
            <a:spLocks noGrp="1"/>
          </p:cNvSpPr>
          <p:nvPr>
            <p:ph type="ftr" sz="quarter" idx="11"/>
          </p:nvPr>
        </p:nvSpPr>
        <p:spPr/>
        <p:txBody>
          <a:bodyPr/>
          <a:lstStyle/>
          <a:p>
            <a:r>
              <a:rPr lang="ar-EG" smtClean="0"/>
              <a:t>إعداد د/ السعيد محمد محمود الجدوي</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B3FC8F-2D6D-4FC9-BF72-89745A0EA259}" type="datetime1">
              <a:rPr lang="en-US" smtClean="0"/>
              <a:t>3/28/2020</a:t>
            </a:fld>
            <a:endParaRPr lang="en-US"/>
          </a:p>
        </p:txBody>
      </p:sp>
      <p:sp>
        <p:nvSpPr>
          <p:cNvPr id="4" name="Footer Placeholder 3"/>
          <p:cNvSpPr>
            <a:spLocks noGrp="1"/>
          </p:cNvSpPr>
          <p:nvPr>
            <p:ph type="ftr" sz="quarter" idx="11"/>
          </p:nvPr>
        </p:nvSpPr>
        <p:spPr/>
        <p:txBody>
          <a:bodyPr/>
          <a:lstStyle/>
          <a:p>
            <a:r>
              <a:rPr lang="ar-EG" smtClean="0"/>
              <a:t>إعداد د/ السعيد محمد محمود الجدوي</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6269A-C169-48C5-98F2-DAC5B931EC8A}" type="datetime1">
              <a:rPr lang="en-US" smtClean="0"/>
              <a:t>3/28/2020</a:t>
            </a:fld>
            <a:endParaRPr lang="en-US"/>
          </a:p>
        </p:txBody>
      </p:sp>
      <p:sp>
        <p:nvSpPr>
          <p:cNvPr id="3" name="Footer Placeholder 2"/>
          <p:cNvSpPr>
            <a:spLocks noGrp="1"/>
          </p:cNvSpPr>
          <p:nvPr>
            <p:ph type="ftr" sz="quarter" idx="11"/>
          </p:nvPr>
        </p:nvSpPr>
        <p:spPr/>
        <p:txBody>
          <a:bodyPr/>
          <a:lstStyle/>
          <a:p>
            <a:r>
              <a:rPr lang="ar-EG" smtClean="0"/>
              <a:t>إعداد د/ السعيد محمد محمود الجدوي</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F5F5D-F2E0-464E-B994-C658E8BB5316}" type="datetime1">
              <a:rPr lang="en-US" smtClean="0"/>
              <a:t>3/28/2020</a:t>
            </a:fld>
            <a:endParaRPr lang="en-US"/>
          </a:p>
        </p:txBody>
      </p:sp>
      <p:sp>
        <p:nvSpPr>
          <p:cNvPr id="6" name="Footer Placeholder 5"/>
          <p:cNvSpPr>
            <a:spLocks noGrp="1"/>
          </p:cNvSpPr>
          <p:nvPr>
            <p:ph type="ftr" sz="quarter" idx="11"/>
          </p:nvPr>
        </p:nvSpPr>
        <p:spPr/>
        <p:txBody>
          <a:bodyPr/>
          <a:lstStyle/>
          <a:p>
            <a:r>
              <a:rPr lang="ar-EG" smtClean="0"/>
              <a:t>إعداد د/ السعيد محمد محمود الجدوي</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7D16E-C59D-4A61-8C85-6CF2B57C1C0D}" type="datetime1">
              <a:rPr lang="en-US" smtClean="0"/>
              <a:t>3/28/2020</a:t>
            </a:fld>
            <a:endParaRPr lang="en-US"/>
          </a:p>
        </p:txBody>
      </p:sp>
      <p:sp>
        <p:nvSpPr>
          <p:cNvPr id="6" name="Footer Placeholder 5"/>
          <p:cNvSpPr>
            <a:spLocks noGrp="1"/>
          </p:cNvSpPr>
          <p:nvPr>
            <p:ph type="ftr" sz="quarter" idx="11"/>
          </p:nvPr>
        </p:nvSpPr>
        <p:spPr/>
        <p:txBody>
          <a:bodyPr/>
          <a:lstStyle/>
          <a:p>
            <a:r>
              <a:rPr lang="ar-EG" smtClean="0"/>
              <a:t>إعداد د/ السعيد محمد محمود الجدوي</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9A06E-E9D5-4821-97C5-7F46F0D4D8B8}" type="datetime1">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EG" smtClean="0"/>
              <a:t>إعداد د/ السعيد محمد محمود الجدوي</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Rectangle 3"/>
          <p:cNvSpPr/>
          <p:nvPr/>
        </p:nvSpPr>
        <p:spPr>
          <a:xfrm>
            <a:off x="0" y="0"/>
            <a:ext cx="9067800" cy="6617196"/>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4000" b="1" dirty="0">
                <a:solidFill>
                  <a:srgbClr val="FF0000"/>
                </a:solidFill>
              </a:rPr>
              <a:t>الزراعة بدون خدمة وتأثيرها على أنتشار </a:t>
            </a:r>
            <a:r>
              <a:rPr lang="ar-EG" sz="4000" b="1" dirty="0" smtClean="0">
                <a:solidFill>
                  <a:srgbClr val="FF0000"/>
                </a:solidFill>
              </a:rPr>
              <a:t>الحشائش</a:t>
            </a:r>
          </a:p>
          <a:p>
            <a:pPr indent="711200" algn="just" rtl="1">
              <a:lnSpc>
                <a:spcPct val="150000"/>
              </a:lnSpc>
            </a:pPr>
            <a:r>
              <a:rPr lang="ar-EG" sz="3200" b="1" dirty="0">
                <a:cs typeface="+mj-cs"/>
              </a:rPr>
              <a:t>من أهم الأثار للزراعة المتكررة للمحاصيل  بشكل عام, وأيضاً بشكل خاص تحت الزراعة بدون خدمة هو التغير فى كثافة ونوعية الحشائش المنتشرة كذلك الأمراض والحشرات التى تصيب هذه المحاصيل. الزراعة المتكررة للمحاصيل خاصة فى مساحات كبيرة و تمكث بالأرض فترة تتعدى </a:t>
            </a:r>
            <a:r>
              <a:rPr lang="ar-EG" sz="3200" b="1" dirty="0" smtClean="0">
                <a:cs typeface="+mj-cs"/>
              </a:rPr>
              <a:t>6 شهور </a:t>
            </a:r>
            <a:r>
              <a:rPr lang="ar-EG" sz="3200" b="1" dirty="0">
                <a:cs typeface="+mj-cs"/>
              </a:rPr>
              <a:t>تساعد على أنتشار الحشائش المعمرة خاصة التى تتكاثر خضرياً مثل </a:t>
            </a:r>
            <a:r>
              <a:rPr lang="en-US" sz="3200" b="1" i="1" dirty="0" err="1">
                <a:cs typeface="+mj-cs"/>
              </a:rPr>
              <a:t>Agrostis</a:t>
            </a:r>
            <a:r>
              <a:rPr lang="en-US" sz="3200" b="1" i="1" dirty="0">
                <a:cs typeface="+mj-cs"/>
              </a:rPr>
              <a:t> </a:t>
            </a:r>
            <a:r>
              <a:rPr lang="en-US" sz="3200" b="1" i="1" dirty="0" err="1">
                <a:cs typeface="+mj-cs"/>
              </a:rPr>
              <a:t>Gigantea</a:t>
            </a:r>
            <a:r>
              <a:rPr lang="en-US" sz="3200" b="1" i="1" dirty="0">
                <a:cs typeface="+mj-cs"/>
              </a:rPr>
              <a:t> , </a:t>
            </a:r>
            <a:r>
              <a:rPr lang="en-US" sz="3200" b="1" i="1" dirty="0" err="1">
                <a:cs typeface="+mj-cs"/>
              </a:rPr>
              <a:t>Agropyron</a:t>
            </a:r>
            <a:r>
              <a:rPr lang="en-US" sz="3200" b="1" i="1" dirty="0">
                <a:cs typeface="+mj-cs"/>
              </a:rPr>
              <a:t> </a:t>
            </a:r>
            <a:r>
              <a:rPr lang="en-US" sz="3200" b="1" i="1" dirty="0" err="1">
                <a:cs typeface="+mj-cs"/>
              </a:rPr>
              <a:t>Repens</a:t>
            </a:r>
            <a:r>
              <a:rPr lang="en-US" sz="3200" b="1" i="1" dirty="0">
                <a:cs typeface="+mj-cs"/>
              </a:rPr>
              <a:t> ,A. </a:t>
            </a:r>
            <a:r>
              <a:rPr lang="en-US" sz="3200" b="1" i="1" dirty="0" err="1">
                <a:cs typeface="+mj-cs"/>
              </a:rPr>
              <a:t>Stolonifer</a:t>
            </a:r>
            <a:r>
              <a:rPr lang="en-US" sz="3200" b="1" dirty="0" err="1">
                <a:cs typeface="+mj-cs"/>
              </a:rPr>
              <a:t>a</a:t>
            </a:r>
            <a:r>
              <a:rPr lang="ar-EG" sz="3200" b="1" dirty="0">
                <a:cs typeface="+mj-cs"/>
              </a:rPr>
              <a:t> كما تساعد على ظهور بعض الحشائش الحولية. </a:t>
            </a:r>
            <a:endParaRPr lang="en-US" sz="3200" dirty="0">
              <a:solidFill>
                <a:srgbClr val="FF0000"/>
              </a:solidFill>
            </a:endParaRPr>
          </a:p>
        </p:txBody>
      </p:sp>
    </p:spTree>
    <p:extLst>
      <p:ext uri="{BB962C8B-B14F-4D97-AF65-F5344CB8AC3E}">
        <p14:creationId xmlns:p14="http://schemas.microsoft.com/office/powerpoint/2010/main" val="3026349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919908"/>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lnSpc>
                <a:spcPct val="140000"/>
              </a:lnSpc>
            </a:pPr>
            <a:r>
              <a:rPr lang="ar-EG" sz="3200" b="1" dirty="0" smtClean="0">
                <a:cs typeface="+mj-cs"/>
              </a:rPr>
              <a:t>عند </a:t>
            </a:r>
            <a:r>
              <a:rPr lang="ar-EG" sz="3200" b="1" dirty="0">
                <a:cs typeface="+mj-cs"/>
              </a:rPr>
              <a:t>أتباع اسلوب الزراعة بدون خدمة لمحاصيل الحبوب الشتوية بحقل تتواجد فيه هذه الحشيشة لابد من تطبيق العزيق الألى خاصة لحواف الحقل وذلك للحد من أنتشار بذور هذه الحشيشة. عند أستخدام المبيدات لمقاومة الحشيشة السابق الأشارة اليها لابد وأن تضاف فى الوقت المناسب حيث وجد ان رش بعض المبيدات قبل ظهور بادرتها قد لايقضى عليها مما يعطيها فرصة النجاح فى النمو وتصبح ذات قدرة عالية على المنافسة مقارنة بالحشائش الأخرى. عموما يمكن القول ان مقاومة الحشائش أو التقليل من أنتشارها  تحت نظام الزراعة بدون خدمة, الغرض منه تقليل منافستها  لنباتات المحصول و الحد من أضرارها .</a:t>
            </a:r>
            <a:endParaRPr lang="en-US" sz="3200" b="1" dirty="0">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834546"/>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lnSpc>
                <a:spcPct val="150000"/>
              </a:lnSpc>
            </a:pPr>
            <a:r>
              <a:rPr lang="ar-EG" sz="3600" b="1" dirty="0"/>
              <a:t>تتوقف طرق المقاومة المستخدمة على نوع الحشائش وطبيعة نموها ومكان ودرجة أنتشارها كذلك طرق تكاثرها ومقدار الضرر الناجم عنها بغض النظر عن أسلوب الخدمة وأعداد الأرض – ويفضل تحت أسلوب الزراعة بدون خدمة الا تقاوم الحشائش بطريقة واحدة بل يجب أن تتضمن طرق المقاومة على سبيل المثال حرق لمخلفات المحصول السابق بالأضافة لآستخدام المبيد المناسب. </a:t>
            </a:r>
            <a:r>
              <a:rPr lang="ar-EG" sz="3600" b="1" dirty="0" smtClean="0">
                <a:latin typeface="Aharoni" pitchFamily="2" charset="-79"/>
                <a:cs typeface="+mj-cs"/>
              </a:rPr>
              <a:t> </a:t>
            </a:r>
            <a:endParaRPr lang="en-US" sz="36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740307"/>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3600" b="1" dirty="0">
                <a:solidFill>
                  <a:srgbClr val="FF0000"/>
                </a:solidFill>
                <a:cs typeface="+mj-cs"/>
              </a:rPr>
              <a:t>تأثير الزراعة بدون خدمة على فاعلية المبيدات (قبل الأنبات)</a:t>
            </a:r>
            <a:r>
              <a:rPr lang="en-US" sz="3600" b="1" dirty="0">
                <a:solidFill>
                  <a:srgbClr val="FF0000"/>
                </a:solidFill>
                <a:cs typeface="+mj-cs"/>
              </a:rPr>
              <a:t> PRE- emergence</a:t>
            </a:r>
            <a:endParaRPr lang="en-US" sz="3600" dirty="0">
              <a:solidFill>
                <a:srgbClr val="FF0000"/>
              </a:solidFill>
              <a:cs typeface="+mj-cs"/>
            </a:endParaRPr>
          </a:p>
          <a:p>
            <a:pPr algn="just" rtl="1"/>
            <a:r>
              <a:rPr lang="ar-EG" sz="3000" b="1" dirty="0">
                <a:cs typeface="+mj-cs"/>
              </a:rPr>
              <a:t>خلال هذا الموضوع سوف يتم تناول كيفية مقاومة الحشائش الحولية عريضة و ضيقة الأوراق ذلك قبل التحدث عن الحشائش المعمرة . لاشك أن أسلوب الزراعة بدون خدمة , خاصة عند تطبيقه لعدة سنوات متتالية يؤدى الى زيادة محتوى التربة من المادة العضوية – و هذا يعتبر الجانب الأيجابى لهذا الأسلوب. ومن المعلوم أن بعض المبيدات (</a:t>
            </a:r>
            <a:r>
              <a:rPr lang="en-US" sz="3000" b="1" dirty="0">
                <a:cs typeface="+mj-cs"/>
              </a:rPr>
              <a:t>Pre- emergence</a:t>
            </a:r>
            <a:r>
              <a:rPr lang="ar-EG" sz="3000" b="1" dirty="0">
                <a:cs typeface="+mj-cs"/>
              </a:rPr>
              <a:t>) فى وجود المادة العضوية بالتربة تكون أقل فاعلية و قد يشار الى ذلك فى التوصيات للعديد من المبيدات قبل الأنبات. فى حالة أنخفاض فاعلية المبيد, يجب أن لا نُرجع ذلك لأسلوب الزراعة بدون خدمة وأن يأخذ الموضوع حقه من الدراسة والأهتمام بواسطة المختصين و العاملين فى هذا المجال. أستخدام مبيدات الحشائش بعد الأنبات (</a:t>
            </a:r>
            <a:r>
              <a:rPr lang="en-US" sz="3000" b="1" dirty="0">
                <a:cs typeface="+mj-cs"/>
              </a:rPr>
              <a:t>Past-emergence</a:t>
            </a:r>
            <a:r>
              <a:rPr lang="ar-EG" sz="3000" b="1" dirty="0">
                <a:cs typeface="+mj-cs"/>
              </a:rPr>
              <a:t>) بعد زراعة المحصول وظهور بادراته وبادرات الحشائش تحت الزراعة بدون خدمة يعتبر الحل الأمثل لهذه المشكلة السابقة .</a:t>
            </a:r>
            <a:endParaRPr lang="en-US" sz="30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555641"/>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2800" b="1" dirty="0" smtClean="0">
                <a:solidFill>
                  <a:srgbClr val="FF0000"/>
                </a:solidFill>
              </a:rPr>
              <a:t>الحشائش </a:t>
            </a:r>
            <a:r>
              <a:rPr lang="ar-EG" sz="2800" b="1" dirty="0">
                <a:solidFill>
                  <a:srgbClr val="FF0000"/>
                </a:solidFill>
              </a:rPr>
              <a:t>المعمرة ضيقة الأوراق</a:t>
            </a:r>
            <a:r>
              <a:rPr lang="en-US" sz="2800" b="1" dirty="0">
                <a:solidFill>
                  <a:srgbClr val="FF0000"/>
                </a:solidFill>
              </a:rPr>
              <a:t> </a:t>
            </a:r>
          </a:p>
          <a:p>
            <a:pPr algn="ctr" rtl="1"/>
            <a:r>
              <a:rPr lang="en-US" sz="2800" b="1" dirty="0" err="1">
                <a:solidFill>
                  <a:srgbClr val="FF0000"/>
                </a:solidFill>
              </a:rPr>
              <a:t>Agropyron</a:t>
            </a:r>
            <a:r>
              <a:rPr lang="en-US" sz="2800" b="1" dirty="0">
                <a:solidFill>
                  <a:srgbClr val="FF0000"/>
                </a:solidFill>
              </a:rPr>
              <a:t> </a:t>
            </a:r>
            <a:r>
              <a:rPr lang="en-US" sz="2800" b="1" dirty="0" err="1">
                <a:solidFill>
                  <a:srgbClr val="FF0000"/>
                </a:solidFill>
              </a:rPr>
              <a:t>repens</a:t>
            </a:r>
            <a:r>
              <a:rPr lang="ar-EG" sz="2800" b="1" dirty="0">
                <a:solidFill>
                  <a:srgbClr val="FF0000"/>
                </a:solidFill>
              </a:rPr>
              <a:t>   النجيل الزاحف </a:t>
            </a:r>
            <a:endParaRPr lang="en-US" sz="2800" b="1" dirty="0">
              <a:solidFill>
                <a:srgbClr val="FF0000"/>
              </a:solidFill>
            </a:endParaRPr>
          </a:p>
          <a:p>
            <a:pPr algn="just" rtl="1"/>
            <a:r>
              <a:rPr lang="ar-EG" sz="2600" b="1" dirty="0"/>
              <a:t>هذه الحشيشة الضارة معلومة للجميع فهى تستطيع تكوين مجموع جذرى قوى غزير التفريع وينتشر بسرعة بالطبقة السطحية للتربة شاغلاً الفراغات التى لا تشغلها جذور نباتات المحصول. هذه الحشيشة يمكن أن تنمو فى الظروف الغير مناسبة لنمو العديد من المحاصيل والمجموع الجذرى لهذه الحشيشة يمكن أن يدخل فى طور سكون فى حالة أذا ما كانت الظروف غير مناسبة للنمو ثم تعاود مرة أخرى النشاط عند تحسن الظروف . تفرز بعض المواد السامة (توكسينات) والتى تؤثر بشكل سلبى على النباتات الواقعة بالقرب منها. هذه الحشيشة بشكل جاد خطيرة تحت أى أسلوب خدمة, ألا أن الخطورة الأكثر تكون فى حالة زراعة محاصيل الحبوب بشكل متكرر أسلوب الزراعة بدون خدمة و </a:t>
            </a:r>
            <a:r>
              <a:rPr lang="en-US" sz="2600" b="1" dirty="0"/>
              <a:t>minimum tillage</a:t>
            </a:r>
            <a:r>
              <a:rPr lang="ar-EG" sz="2600" b="1" dirty="0"/>
              <a:t> تساعد على وفرة الظروف المناسبة لنمو و تطور هذه الحشيشة – يمكن القول بشكل عام تحت هذه النظم لابد من الأهتمام و بشكل جاد بنظافة الحقل من الحشائش الضارة. وعند أتباع الدورة الزراعية – فاعلية المقاومة لهذه الحشيشة تحدث فى المحاصيل المنزرعة على خطوط عند تطبيق العزيق بين الخطوط  خاصة قبل الزراعة. أيضاً يمكن مقاومة هذه الحشيشة بعدم ترك الأرض خالية من النباتات </a:t>
            </a:r>
            <a:r>
              <a:rPr lang="ar-EG" sz="2600" b="1" dirty="0" smtClean="0"/>
              <a:t>(بور</a:t>
            </a:r>
            <a:r>
              <a:rPr lang="ar-EG" sz="2600" b="1" dirty="0"/>
              <a:t>).</a:t>
            </a:r>
            <a:endParaRPr lang="en-US" sz="26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494085"/>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r>
              <a:rPr lang="ar-EG" sz="3200" b="1" dirty="0"/>
              <a:t> والتوصيات الخاصة بمقاومة هذه الحشيشة (خلاصة 40 عام من البحث ) أشارت الى قلب نباتات الحشيشة على السطح بالقلاب ثم تجميعها بواسطة الأمشاط ذات الأسنان فى أكوام ثم حرقها – يعاد بعد ذلك قلب الأرض بالقلاب لما تبقى من جذور على أعماق للسطح و أعادة تجميعها و التخلص منها – بعد ذلك تزرع البطاطس, حيث أن معاملات الخدمة بعد زراعة هذا المحصول تساعد على التخلص من بقايا هذه الحشيشة الضارة. والأن تلعب المبيدات المتخصصة دوراً كبيراً فى مقاومة هذه الحشيشة مثل (الدلابون , الأميترول) و لكن دائما بالجمع مع خدمة الأرض (بالقلاب). أن ظهور </a:t>
            </a:r>
            <a:r>
              <a:rPr lang="en-US" sz="3200" b="1" dirty="0"/>
              <a:t>minimum tillage</a:t>
            </a:r>
            <a:r>
              <a:rPr lang="ar-EG" sz="3200" b="1" dirty="0"/>
              <a:t> كأسلوب خدمة خلق الظروف المثالية لنمو وأنتشار هذه الحشيشة (المحاصيل التى تنمو تحت أسلوب الزراعة بدون خدمة لاتستطيع منافسة هذه الحشيشة خاصة خلال المراحل المبكرة للنمو) هذه نتائج أكدتها العديد من البحوث. </a:t>
            </a:r>
            <a:endParaRPr lang="en-US" sz="32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563143"/>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lnSpc>
                <a:spcPct val="120000"/>
              </a:lnSpc>
            </a:pPr>
            <a:r>
              <a:rPr lang="ar-EG" sz="3200" b="1" dirty="0"/>
              <a:t>هذه النتائج كانت أكثر وضوحاً تحت ظرفين أولها وجود بؤرة (بقعة) كبيرة من الحشيشة وثانيها سوء بناء و تحبب التربة وأحتوائها على نسبة عالية من الرطوبة (غدقة) هذه الظروف متجمعة تؤدى الى القضاء التام أو الجزئى على نباتات المحصول تحت الزراعة بدون خدمة . فى ظروف البناء والتحبب السئ للتربة تنتشر العديد من الحشائش الضارة (حولية و معمرة ). فى بحث تناول دراسة مدى أنتشار الحشيشة السابقة , أظهرت النتائج أن معدل نمو وتطور المجموع الجذرى للحشيشة تحت الزراعة بدون خدمة كان سريعاً و بشكل أوضح عما فى حالة القلاب المسبوق بالعزيق الألى. أن مدى العمق لأنتشار المجموع الجذرى بمعاملة الزراعة بدون الخدمة كان أقل وبشكل واضح عما فى معاملة الحرث </a:t>
            </a:r>
            <a:r>
              <a:rPr lang="ar-EG" sz="3200" b="1" dirty="0" smtClean="0"/>
              <a:t>بالقلاب.</a:t>
            </a:r>
            <a:endParaRPr lang="en-US" sz="3200" b="1" dirty="0">
              <a:latin typeface="Aharoni" pitchFamily="2" charset="-79"/>
              <a:cs typeface="+mj-cs"/>
            </a:endParaRPr>
          </a:p>
        </p:txBody>
      </p:sp>
    </p:spTree>
    <p:extLst>
      <p:ext uri="{BB962C8B-B14F-4D97-AF65-F5344CB8AC3E}">
        <p14:creationId xmlns:p14="http://schemas.microsoft.com/office/powerpoint/2010/main" val="2435242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932475"/>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lnSpc>
                <a:spcPct val="140000"/>
              </a:lnSpc>
            </a:pPr>
            <a:r>
              <a:rPr lang="ar-EG" sz="3200" b="1" dirty="0" smtClean="0"/>
              <a:t>من </a:t>
            </a:r>
            <a:r>
              <a:rPr lang="ar-EG" sz="3200" b="1" dirty="0"/>
              <a:t>أهم التوصيات, تنظيف وأخلاء التربة من هذه الحشيشة والحشائش المعمرة الأخرى خاصة (التى تتكاثر بالريزومات )عند الزراعة بدون خدمة – يجب التخلص التام من الريزومات لهذه الحشيشة أو على الأقل القضاء على معظمها وخفض معدل نموها بصرف النظر عن وفرة المبيدات التى تقضى عليها. هذه الحشائش (التى تتكاثر بالريزومات) يمكن مقاومتها بالطرق الميكانية (العزيق – الحرث) بشرط تنقية أجزائها بعناية و التخلص منها – أيضا يوصى بأستعمال المقاومة الكيماوية. معظم المبيدات تقضى على النموات الخضرية ( المادة الجافة فوق سطح الأرض) ألا أنه وبسرعة تظهر نموات جديدة.</a:t>
            </a:r>
            <a:endParaRPr lang="en-US" sz="32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7117141"/>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lnSpc>
                <a:spcPct val="110000"/>
              </a:lnSpc>
            </a:pPr>
            <a:r>
              <a:rPr lang="ar-EG" sz="3200" b="1" dirty="0"/>
              <a:t>حتى تكون المقاومة الكيماوية ناجحة يستلزم مناخ جاف على الأقل خلال 6ساعات (الأفضل 24 ساعة ) بعد المعاملة. قد تطرأ بعض الظروف (المشاكل) كما فى الموسم الجاف, حيث تنمو نباتات الحشيشة ببطئ,  كما أن حرق القش قد يقلل من مساحة الورقة للحشيشة مما قد يتطلب تأجيل المعاملة - فى الموسم الرطب </a:t>
            </a:r>
            <a:r>
              <a:rPr lang="ar-EG" sz="3200" b="1" dirty="0" smtClean="0"/>
              <a:t>(6ساعات </a:t>
            </a:r>
            <a:r>
              <a:rPr lang="ar-EG" sz="3200" b="1" dirty="0"/>
              <a:t>مناخ </a:t>
            </a:r>
            <a:r>
              <a:rPr lang="ar-EG" sz="3200" b="1" dirty="0" smtClean="0"/>
              <a:t>جاف) تعتبر </a:t>
            </a:r>
            <a:r>
              <a:rPr lang="ar-EG" sz="3200" b="1" dirty="0"/>
              <a:t>غير كافية لنجاح المعاملة. يجب عدم التأخر فى المقاومة حتى أنخفاض درجة حرارة الجو, حيث تدخل نباتات الحشيشة طور السكون و تصبح حركة المبيد داخلها بطيئة. توصى النتائج بالمعاملة بالمبيد فى مرحلة تكوين الريزومات الجديدة أو أكثر مراحل نمو الحشيشة نشاطاً </a:t>
            </a:r>
            <a:r>
              <a:rPr lang="ar-EG" sz="3200" b="1" dirty="0" smtClean="0"/>
              <a:t>(الفترة </a:t>
            </a:r>
            <a:r>
              <a:rPr lang="ar-EG" sz="3200" b="1" dirty="0"/>
              <a:t>قبل حصاد القمح و الشعير) – لوحظ أن هذه المعاملة تقضى على الخلفات متأخرة التكوين على نباتات المحصول كذلك الحشائش الحولية مما يؤدى الى جودة عملية الحصاد .</a:t>
            </a:r>
            <a:endParaRPr lang="en-US" sz="32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4585871"/>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4000" b="1" dirty="0">
                <a:solidFill>
                  <a:srgbClr val="FF0000"/>
                </a:solidFill>
              </a:rPr>
              <a:t>حشيشة </a:t>
            </a:r>
            <a:r>
              <a:rPr lang="en-US" sz="4000" b="1" i="1" dirty="0" err="1">
                <a:solidFill>
                  <a:srgbClr val="FF0000"/>
                </a:solidFill>
              </a:rPr>
              <a:t>Agrostis</a:t>
            </a:r>
            <a:r>
              <a:rPr lang="en-US" sz="4000" b="1" i="1" dirty="0">
                <a:solidFill>
                  <a:srgbClr val="FF0000"/>
                </a:solidFill>
              </a:rPr>
              <a:t> </a:t>
            </a:r>
            <a:r>
              <a:rPr lang="en-US" sz="4000" b="1" i="1" dirty="0" err="1" smtClean="0">
                <a:solidFill>
                  <a:srgbClr val="FF0000"/>
                </a:solidFill>
              </a:rPr>
              <a:t>gigantea</a:t>
            </a:r>
            <a:endParaRPr lang="ar-EG" sz="4000" b="1" i="1" dirty="0" smtClean="0">
              <a:solidFill>
                <a:srgbClr val="FF0000"/>
              </a:solidFill>
            </a:endParaRPr>
          </a:p>
          <a:p>
            <a:pPr algn="ctr" rtl="1"/>
            <a:r>
              <a:rPr lang="ar-EG" sz="3600" b="1" dirty="0" smtClean="0">
                <a:solidFill>
                  <a:srgbClr val="FF0000"/>
                </a:solidFill>
              </a:rPr>
              <a:t> </a:t>
            </a:r>
            <a:endParaRPr lang="en-US" sz="3600" dirty="0">
              <a:solidFill>
                <a:srgbClr val="FF0000"/>
              </a:solidFill>
            </a:endParaRPr>
          </a:p>
          <a:p>
            <a:pPr algn="just" rtl="1">
              <a:lnSpc>
                <a:spcPct val="150000"/>
              </a:lnSpc>
            </a:pPr>
            <a:r>
              <a:rPr lang="ar-EG" sz="3600" b="1" dirty="0"/>
              <a:t>من الحشائش المعمرة والتى تتكاثر بالريزومات, تتشابه فى أسلوب نموها وحشيشة</a:t>
            </a:r>
            <a:r>
              <a:rPr lang="en-US" sz="3600" b="1" dirty="0" err="1"/>
              <a:t>Agropyron</a:t>
            </a:r>
            <a:r>
              <a:rPr lang="en-US" sz="3600" b="1" dirty="0"/>
              <a:t> </a:t>
            </a:r>
            <a:r>
              <a:rPr lang="en-US" sz="3600" b="1" dirty="0" err="1"/>
              <a:t>repens</a:t>
            </a:r>
            <a:r>
              <a:rPr lang="en-US" sz="3600" b="1" dirty="0"/>
              <a:t> </a:t>
            </a:r>
            <a:r>
              <a:rPr lang="ar-EG" sz="3600" b="1" dirty="0"/>
              <a:t> ألا أنها لاتنتشر بشكل كبير كما فى الأخيرة وكل وسائل مكافحتها تنطبق عليها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740307"/>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4000" b="1" dirty="0">
                <a:solidFill>
                  <a:srgbClr val="FF0000"/>
                </a:solidFill>
              </a:rPr>
              <a:t>حشيشة </a:t>
            </a:r>
            <a:r>
              <a:rPr lang="en-US" sz="4000" b="1" i="1" dirty="0" err="1">
                <a:solidFill>
                  <a:srgbClr val="FF0000"/>
                </a:solidFill>
              </a:rPr>
              <a:t>Agrostis</a:t>
            </a:r>
            <a:r>
              <a:rPr lang="en-US" sz="4000" b="1" i="1" dirty="0">
                <a:solidFill>
                  <a:srgbClr val="FF0000"/>
                </a:solidFill>
              </a:rPr>
              <a:t> </a:t>
            </a:r>
            <a:r>
              <a:rPr lang="en-US" sz="4000" b="1" i="1" dirty="0" err="1">
                <a:solidFill>
                  <a:srgbClr val="FF0000"/>
                </a:solidFill>
              </a:rPr>
              <a:t>stolonifera</a:t>
            </a:r>
            <a:r>
              <a:rPr lang="en-US" sz="4000" b="1" i="1" dirty="0">
                <a:solidFill>
                  <a:srgbClr val="FF0000"/>
                </a:solidFill>
              </a:rPr>
              <a:t> </a:t>
            </a:r>
            <a:endParaRPr lang="en-US" sz="4000" i="1" dirty="0">
              <a:solidFill>
                <a:srgbClr val="FF0000"/>
              </a:solidFill>
            </a:endParaRPr>
          </a:p>
          <a:p>
            <a:pPr algn="just" rtl="1"/>
            <a:r>
              <a:rPr lang="ar-EG" sz="3600" b="1" dirty="0"/>
              <a:t>تنتشر بواسطة الأجزاء السطحية من السيقان أو سيقانها الزاحفة هذه الحشيشة تتشابه وحشيشة </a:t>
            </a:r>
            <a:r>
              <a:rPr lang="en-US" sz="3600" b="1" dirty="0" err="1"/>
              <a:t>Agropyron</a:t>
            </a:r>
            <a:r>
              <a:rPr lang="en-US" sz="3600" b="1" dirty="0"/>
              <a:t> </a:t>
            </a:r>
            <a:r>
              <a:rPr lang="en-US" sz="3600" b="1" dirty="0" err="1"/>
              <a:t>repens</a:t>
            </a:r>
            <a:r>
              <a:rPr lang="ar-EG" sz="3600" b="1" dirty="0"/>
              <a:t> من حيث القدرة على الأنتشار تحت مدى واسع من الظروف الغير مناسبة مثل  (رداءة بناء وتحبب التربة – أرتفاع محتواها من الرطوبة) حيث تنمو بسرعة و قوة محدثة أضرار شديدة للمحصول المصاحب. أسلوب </a:t>
            </a:r>
            <a:r>
              <a:rPr lang="en-US" sz="3600" b="1" dirty="0"/>
              <a:t>minimum tillage</a:t>
            </a:r>
            <a:r>
              <a:rPr lang="ar-EG" sz="3600" b="1" dirty="0"/>
              <a:t> وفى غياب وسائل المقاومة, بداية مراحل نموها يعتبر مناسب لنموها و تطورها .كما فى الحشيشتين الأولتين يجب تطبيق المقاومة الكيماوية تحت أسلوب الزراعة بدون خدمة – على أن يكون رش المبيد بشكل متجانس فى الحقل .</a:t>
            </a:r>
            <a:endParaRPr lang="en-US" sz="36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661375"/>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indent="711200" algn="just" rtl="1">
              <a:lnSpc>
                <a:spcPct val="150000"/>
              </a:lnSpc>
            </a:pPr>
            <a:r>
              <a:rPr lang="ar-EG" sz="3200" b="1" dirty="0" smtClean="0">
                <a:cs typeface="+mj-cs"/>
              </a:rPr>
              <a:t>أيضاً زراعة الحبوب تحت هذا الأسلوب قد يؤدى الى أنتشار الأمراض مثل </a:t>
            </a:r>
            <a:r>
              <a:rPr lang="en-US" sz="3200" b="1" i="1" dirty="0" err="1" smtClean="0">
                <a:cs typeface="+mj-cs"/>
              </a:rPr>
              <a:t>Erisyphe</a:t>
            </a:r>
            <a:r>
              <a:rPr lang="en-US" sz="3200" b="1" i="1" dirty="0" smtClean="0">
                <a:cs typeface="+mj-cs"/>
              </a:rPr>
              <a:t> </a:t>
            </a:r>
            <a:r>
              <a:rPr lang="en-US" sz="3200" b="1" i="1" dirty="0" err="1" smtClean="0">
                <a:cs typeface="+mj-cs"/>
              </a:rPr>
              <a:t>Graminis</a:t>
            </a:r>
            <a:r>
              <a:rPr lang="en-US" sz="3200" b="1" i="1" dirty="0" smtClean="0">
                <a:cs typeface="+mj-cs"/>
              </a:rPr>
              <a:t> </a:t>
            </a:r>
            <a:r>
              <a:rPr lang="en-US" sz="3200" b="1" dirty="0" smtClean="0">
                <a:cs typeface="+mj-cs"/>
              </a:rPr>
              <a:t>, </a:t>
            </a:r>
            <a:r>
              <a:rPr lang="en-US" sz="3200" b="1" i="1" dirty="0" err="1" smtClean="0">
                <a:cs typeface="+mj-cs"/>
              </a:rPr>
              <a:t>Septoria</a:t>
            </a:r>
            <a:r>
              <a:rPr lang="en-US" sz="3200" b="1" i="1" dirty="0" smtClean="0">
                <a:cs typeface="+mj-cs"/>
              </a:rPr>
              <a:t> </a:t>
            </a:r>
            <a:r>
              <a:rPr lang="en-US" sz="3200" b="1" i="1" dirty="0" err="1" smtClean="0">
                <a:cs typeface="+mj-cs"/>
              </a:rPr>
              <a:t>Trithci</a:t>
            </a:r>
            <a:r>
              <a:rPr lang="en-US" sz="3200" b="1" i="1" dirty="0" smtClean="0">
                <a:cs typeface="+mj-cs"/>
              </a:rPr>
              <a:t> ,    S. </a:t>
            </a:r>
            <a:r>
              <a:rPr lang="en-US" sz="3200" b="1" i="1" dirty="0" err="1" smtClean="0">
                <a:cs typeface="+mj-cs"/>
              </a:rPr>
              <a:t>Nodosum</a:t>
            </a:r>
            <a:r>
              <a:rPr lang="en-US" sz="3200" b="1" i="1" dirty="0" smtClean="0">
                <a:cs typeface="+mj-cs"/>
              </a:rPr>
              <a:t> , </a:t>
            </a:r>
            <a:r>
              <a:rPr lang="en-US" sz="3200" b="1" i="1" dirty="0" err="1" smtClean="0">
                <a:cs typeface="+mj-cs"/>
              </a:rPr>
              <a:t>Rhynchosporium</a:t>
            </a:r>
            <a:r>
              <a:rPr lang="en-US" sz="3200" b="1" i="1" dirty="0" smtClean="0">
                <a:cs typeface="+mj-cs"/>
              </a:rPr>
              <a:t> </a:t>
            </a:r>
            <a:r>
              <a:rPr lang="en-US" sz="3200" b="1" i="1" dirty="0" err="1" smtClean="0">
                <a:cs typeface="+mj-cs"/>
              </a:rPr>
              <a:t>Secalis</a:t>
            </a:r>
            <a:r>
              <a:rPr lang="en-US" sz="3200" b="1" i="1" dirty="0" smtClean="0">
                <a:cs typeface="+mj-cs"/>
              </a:rPr>
              <a:t> , </a:t>
            </a:r>
            <a:r>
              <a:rPr lang="en-US" sz="3200" b="1" i="1" dirty="0" err="1" smtClean="0">
                <a:cs typeface="+mj-cs"/>
              </a:rPr>
              <a:t>Puccinia</a:t>
            </a:r>
            <a:r>
              <a:rPr lang="en-US" sz="3200" b="1" i="1" dirty="0" smtClean="0">
                <a:cs typeface="+mj-cs"/>
              </a:rPr>
              <a:t> spp</a:t>
            </a:r>
            <a:r>
              <a:rPr lang="en-US" sz="3200" b="1" dirty="0" smtClean="0">
                <a:cs typeface="+mj-cs"/>
              </a:rPr>
              <a:t>.  </a:t>
            </a:r>
            <a:r>
              <a:rPr lang="ar-EG" sz="3200" b="1" dirty="0" smtClean="0">
                <a:cs typeface="+mj-cs"/>
              </a:rPr>
              <a:t>كذلك تؤدى الى زيادة الأصابة بكثير من الحشرات ألا أن هذه الأصابة لم تكن بشكل واضح كما فى الأصابة المرضية. بلاشك أن هناك الكثير من المبيدات سواء كانت حشرية أو لمقاومة الأمراض أو الحشائش و يمكن أختيار المناسب منها ـ وبدون أستخدام أى من وسائل المقاومة لهذه الأفات فأن نجاح زراعة محاصيل الحبوب والحصول على أعلى محصول يصبح صعباً تحت الزراعة بدون خدمة </a:t>
            </a:r>
            <a:endParaRPr lang="en-US" sz="3200" dirty="0">
              <a:solidFill>
                <a:srgbClr val="FF0000"/>
              </a:solidFill>
            </a:endParaRPr>
          </a:p>
        </p:txBody>
      </p:sp>
    </p:spTree>
    <p:extLst>
      <p:ext uri="{BB962C8B-B14F-4D97-AF65-F5344CB8AC3E}">
        <p14:creationId xmlns:p14="http://schemas.microsoft.com/office/powerpoint/2010/main" val="1472347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924973"/>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3200" b="1" dirty="0">
                <a:solidFill>
                  <a:srgbClr val="FF0000"/>
                </a:solidFill>
              </a:rPr>
              <a:t>الحشائش المعمرة عريضة الأوراق</a:t>
            </a:r>
            <a:endParaRPr lang="en-US" sz="3200" b="1" dirty="0">
              <a:solidFill>
                <a:srgbClr val="FF0000"/>
              </a:solidFill>
            </a:endParaRPr>
          </a:p>
          <a:p>
            <a:pPr algn="just" rtl="1"/>
            <a:r>
              <a:rPr lang="ar-EG" sz="2800" b="1" dirty="0">
                <a:solidFill>
                  <a:srgbClr val="FF0000"/>
                </a:solidFill>
              </a:rPr>
              <a:t>هذه الحشائش </a:t>
            </a:r>
            <a:r>
              <a:rPr lang="ar-EG" sz="2800" b="1" dirty="0" smtClean="0">
                <a:solidFill>
                  <a:srgbClr val="FF0000"/>
                </a:solidFill>
              </a:rPr>
              <a:t>مثل:</a:t>
            </a:r>
          </a:p>
          <a:p>
            <a:pPr algn="just" rtl="1"/>
            <a:r>
              <a:rPr lang="ar-EG" sz="2800" b="1" dirty="0" smtClean="0">
                <a:solidFill>
                  <a:srgbClr val="FF0000"/>
                </a:solidFill>
              </a:rPr>
              <a:t> </a:t>
            </a:r>
            <a:r>
              <a:rPr lang="en-US" sz="2800" b="1" dirty="0" smtClean="0">
                <a:solidFill>
                  <a:srgbClr val="FF0000"/>
                </a:solidFill>
              </a:rPr>
              <a:t> </a:t>
            </a:r>
            <a:r>
              <a:rPr lang="en-US" sz="2800" b="1" i="1" dirty="0" err="1" smtClean="0">
                <a:solidFill>
                  <a:srgbClr val="FF0000"/>
                </a:solidFill>
              </a:rPr>
              <a:t>Cirsium</a:t>
            </a:r>
            <a:r>
              <a:rPr lang="en-US" sz="2800" b="1" i="1" dirty="0" smtClean="0">
                <a:solidFill>
                  <a:srgbClr val="FF0000"/>
                </a:solidFill>
              </a:rPr>
              <a:t> </a:t>
            </a:r>
            <a:r>
              <a:rPr lang="en-US" sz="2800" b="1" i="1" dirty="0" err="1">
                <a:solidFill>
                  <a:srgbClr val="FF0000"/>
                </a:solidFill>
              </a:rPr>
              <a:t>arvense</a:t>
            </a:r>
            <a:r>
              <a:rPr lang="en-US" sz="2800" b="1" i="1" dirty="0">
                <a:solidFill>
                  <a:srgbClr val="FF0000"/>
                </a:solidFill>
              </a:rPr>
              <a:t>  </a:t>
            </a:r>
            <a:r>
              <a:rPr lang="en-US" sz="2800" b="1" i="1" dirty="0" smtClean="0">
                <a:solidFill>
                  <a:srgbClr val="FF0000"/>
                </a:solidFill>
              </a:rPr>
              <a:t>-  </a:t>
            </a:r>
            <a:r>
              <a:rPr lang="en-US" sz="2800" b="1" i="1" dirty="0" err="1" smtClean="0">
                <a:solidFill>
                  <a:srgbClr val="FF0000"/>
                </a:solidFill>
              </a:rPr>
              <a:t>Taraxacum</a:t>
            </a:r>
            <a:r>
              <a:rPr lang="en-US" sz="2800" b="1" i="1" dirty="0" smtClean="0">
                <a:solidFill>
                  <a:srgbClr val="FF0000"/>
                </a:solidFill>
              </a:rPr>
              <a:t> </a:t>
            </a:r>
            <a:r>
              <a:rPr lang="en-US" sz="2800" b="1" i="1" dirty="0">
                <a:solidFill>
                  <a:srgbClr val="FF0000"/>
                </a:solidFill>
              </a:rPr>
              <a:t>ssp. </a:t>
            </a:r>
            <a:r>
              <a:rPr lang="ar-EG" sz="2800" b="1" i="1" dirty="0" smtClean="0">
                <a:solidFill>
                  <a:srgbClr val="FF0000"/>
                </a:solidFill>
              </a:rPr>
              <a:t>-</a:t>
            </a:r>
            <a:r>
              <a:rPr lang="en-US" sz="2800" b="1" i="1" dirty="0" err="1" smtClean="0">
                <a:solidFill>
                  <a:srgbClr val="FF0000"/>
                </a:solidFill>
              </a:rPr>
              <a:t>Rumex</a:t>
            </a:r>
            <a:r>
              <a:rPr lang="en-US" sz="2800" b="1" i="1" dirty="0" smtClean="0">
                <a:solidFill>
                  <a:srgbClr val="FF0000"/>
                </a:solidFill>
              </a:rPr>
              <a:t>  </a:t>
            </a:r>
            <a:r>
              <a:rPr lang="en-US" sz="2800" b="1" i="1" dirty="0" err="1" smtClean="0">
                <a:solidFill>
                  <a:srgbClr val="FF0000"/>
                </a:solidFill>
              </a:rPr>
              <a:t>obtusifolius</a:t>
            </a:r>
            <a:r>
              <a:rPr lang="en-US" sz="2800" b="1" i="1" dirty="0" smtClean="0"/>
              <a:t> </a:t>
            </a:r>
          </a:p>
          <a:p>
            <a:pPr algn="just" rtl="1"/>
            <a:r>
              <a:rPr lang="ar-EG" sz="3000" b="1" dirty="0" smtClean="0"/>
              <a:t>هذه </a:t>
            </a:r>
            <a:r>
              <a:rPr lang="ar-EG" sz="3000" b="1" dirty="0"/>
              <a:t>الحشائش ذات الجذور الوتدية كما فى حالة الحشائش المعمرة ضيقة الأوراق فى حالة غياب طرق المقاومة فأنها تنمو وبسرعة. بعض من هذه الحشائش مثل </a:t>
            </a:r>
            <a:r>
              <a:rPr lang="en-US" sz="3000" b="1" dirty="0" err="1"/>
              <a:t>Rumex</a:t>
            </a:r>
            <a:r>
              <a:rPr lang="en-US" sz="3000" b="1" dirty="0"/>
              <a:t> </a:t>
            </a:r>
            <a:r>
              <a:rPr lang="en-US" sz="3000" b="1" dirty="0" err="1"/>
              <a:t>obtusifolius</a:t>
            </a:r>
            <a:r>
              <a:rPr lang="en-US" sz="3000" b="1" dirty="0"/>
              <a:t> </a:t>
            </a:r>
            <a:r>
              <a:rPr lang="ar-EG" sz="3000" b="1" dirty="0"/>
              <a:t> عند تقطيعها لأجزاء أثناء العزيق وتوزيعها بالحقل يمكن أن تعاود نموها مرة أخرى. لمقاومة مثل هذه الحشائش تستخدم المبيدات المناسبة لها مثل (جليفوسات ـ ميكوبرون) و لفاعلية هذه المبيدات يجب أتباع التعليمات الخاصة بكل منها وبشكل دقيق. كما سبق الأشارة بالنسبة للحشائش الأخرى (الضيقة) فأن مقاومة هذه الحشائش لابد وأن تجرى قبل البداية فى تطبيق الزراعة بدون خدمة لتنظيف الحقل منها. من النباتات الغير مرغوب فيها أيضاً (البرسيم الأبيض) </a:t>
            </a:r>
            <a:r>
              <a:rPr lang="en-US" sz="3000" b="1" dirty="0" err="1"/>
              <a:t>Trifolium</a:t>
            </a:r>
            <a:r>
              <a:rPr lang="en-US" sz="3000" b="1" dirty="0"/>
              <a:t> sp. </a:t>
            </a:r>
            <a:r>
              <a:rPr lang="ar-EG" sz="3000" b="1" dirty="0"/>
              <a:t>ولمقاومة هذه الحشيشة من الضرورى أستخدام (جليفوسات) وذلك قبل تطبيق تقنية الزراعة بدون خدمة .</a:t>
            </a:r>
            <a:endParaRPr lang="en-US" sz="30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617196"/>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3400" b="1" dirty="0">
                <a:solidFill>
                  <a:srgbClr val="FF0000"/>
                </a:solidFill>
              </a:rPr>
              <a:t>زراعة المحاصيل بدون خدمة ودرجة أصابتها بالأمراض</a:t>
            </a:r>
            <a:r>
              <a:rPr lang="en-US" sz="3400" b="1" dirty="0">
                <a:solidFill>
                  <a:srgbClr val="FF0000"/>
                </a:solidFill>
              </a:rPr>
              <a:t> </a:t>
            </a:r>
          </a:p>
          <a:p>
            <a:pPr algn="just" rtl="1"/>
            <a:r>
              <a:rPr lang="ar-EG" sz="3000" b="1" dirty="0"/>
              <a:t>لقد طبقت خلال مراحل الأعداد لتقنية الزراعة بدون خدمة العديد من الدراسات لتقدير مدى تأثيرها على أصابة أوراق وجذور محاصيل الحبوب بالأمراض. فى بحث أجرى خلال الفترة (1963-1964) , لوحظ أن درجة أصابة النباتات بمرض عفن الجذر </a:t>
            </a:r>
            <a:r>
              <a:rPr lang="en-US" sz="3000" b="1" dirty="0" err="1"/>
              <a:t>Gaeumannomyces</a:t>
            </a:r>
            <a:r>
              <a:rPr lang="en-US" sz="3000" b="1" dirty="0"/>
              <a:t> </a:t>
            </a:r>
            <a:r>
              <a:rPr lang="en-US" sz="3000" b="1" dirty="0" err="1"/>
              <a:t>graminis</a:t>
            </a:r>
            <a:r>
              <a:rPr lang="ar-EG" sz="3000" b="1" dirty="0"/>
              <a:t> كانت منخفضة تحت الزراعة بدون خدمة عما فى حالة الخدمة التقليدية (</a:t>
            </a:r>
            <a:r>
              <a:rPr lang="en-US" sz="3000" b="1" dirty="0"/>
              <a:t>Hood et al,1964</a:t>
            </a:r>
            <a:r>
              <a:rPr lang="ar-EG" sz="3000" b="1" dirty="0"/>
              <a:t>) . </a:t>
            </a:r>
            <a:endParaRPr lang="en-US" sz="3000" b="1" dirty="0"/>
          </a:p>
          <a:p>
            <a:pPr algn="just" rtl="1"/>
            <a:r>
              <a:rPr lang="en-US" sz="3000" b="1" dirty="0" err="1"/>
              <a:t>Yarham</a:t>
            </a:r>
            <a:r>
              <a:rPr lang="en-US" sz="3000" b="1" dirty="0"/>
              <a:t> ,1975)</a:t>
            </a:r>
            <a:r>
              <a:rPr lang="ar-EG" sz="3000" b="1" dirty="0"/>
              <a:t>) فى دراسة لطرق الخدمة المختلفة و مدى تأثيرها على أصابة محاصيل الحبوب – ذكر أن هناك ثلاثة عوامل تحدد درجة الأصابة بالأمراض بشكل عام وهى : أن تكون كمية المسبب المرضى بدرجة كافية لأحداث تطور فى الأصابة. ودرجة حساسية النبات للمرض والوسط المناسب لأنتشار المرض و الأصابة. أكتشف الباحث أختلاف طرق الخدمة فيما بينها فى تاثيرها على دور كل من هذه العوامل فى مدى تطور الأصابة عند زراعة محاصيل الحبوب . </a:t>
            </a:r>
            <a:endParaRPr lang="en-US" sz="30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986528"/>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3200" b="1" dirty="0">
                <a:solidFill>
                  <a:srgbClr val="FF0000"/>
                </a:solidFill>
              </a:rPr>
              <a:t>تاثير الخدمة السطحية </a:t>
            </a:r>
            <a:r>
              <a:rPr lang="en-US" sz="3200" b="1" dirty="0">
                <a:solidFill>
                  <a:srgbClr val="FF0000"/>
                </a:solidFill>
              </a:rPr>
              <a:t>minimum tillage</a:t>
            </a:r>
            <a:r>
              <a:rPr lang="ar-EG" sz="3200" b="1" dirty="0">
                <a:solidFill>
                  <a:srgbClr val="FF0000"/>
                </a:solidFill>
              </a:rPr>
              <a:t> على درجة الأصابة المرضية </a:t>
            </a:r>
            <a:r>
              <a:rPr lang="ar-EG" sz="3200" b="1" dirty="0" smtClean="0">
                <a:solidFill>
                  <a:srgbClr val="FF0000"/>
                </a:solidFill>
              </a:rPr>
              <a:t>على </a:t>
            </a:r>
            <a:r>
              <a:rPr lang="ar-EG" sz="3200" b="1" dirty="0">
                <a:solidFill>
                  <a:srgbClr val="FF0000"/>
                </a:solidFill>
              </a:rPr>
              <a:t>الأجزاء النباتية الخضراء </a:t>
            </a:r>
            <a:endParaRPr lang="en-US" sz="3200" dirty="0">
              <a:solidFill>
                <a:srgbClr val="FF0000"/>
              </a:solidFill>
            </a:endParaRPr>
          </a:p>
          <a:p>
            <a:pPr algn="just" rtl="1"/>
            <a:r>
              <a:rPr lang="ar-EG" sz="3200" b="1" dirty="0"/>
              <a:t>فى ظروف الزراعة بدون خدمة وبصرف النظر عن الأمكانية الجيدة للقضاء على الحشائش كيماوياً, فأن الظروف المناخية خلال فصل النمو يمكن أن تؤثر على نسبة الأنبات لبذور نباتات بعض المحاصيل. نتيجة وجود الحشائش كمصدر للأصابة بالعديد من الأمراض (الصدأ-الأمراض </a:t>
            </a:r>
            <a:r>
              <a:rPr lang="ar-EG" sz="3200" b="1" dirty="0" smtClean="0"/>
              <a:t>الفيروسية), </a:t>
            </a:r>
            <a:r>
              <a:rPr lang="ar-EG" sz="3200" b="1" dirty="0"/>
              <a:t>بدون مقاومتها تصبح نباتات محاصيل الحبوب المنزرعة تحت الزراعة بدون خدمة عرضة للأصابة الفعالة بهذه الأمراض . بنفس الأسلوب وجود حشيشة </a:t>
            </a:r>
            <a:r>
              <a:rPr lang="en-US" sz="3200" b="1" dirty="0" err="1"/>
              <a:t>Agropyron</a:t>
            </a:r>
            <a:r>
              <a:rPr lang="en-US" sz="3200" b="1" dirty="0"/>
              <a:t> </a:t>
            </a:r>
            <a:r>
              <a:rPr lang="en-US" sz="3200" b="1" dirty="0" err="1"/>
              <a:t>repens</a:t>
            </a:r>
            <a:r>
              <a:rPr lang="ar-EG" sz="3200" b="1" dirty="0"/>
              <a:t> عند الزراعة بدون خدمة تعتبر مصدر خطير لأنتشار مرض عفن الجذور. أنتشار حشيشة </a:t>
            </a:r>
            <a:r>
              <a:rPr lang="en-US" sz="3200" b="1" dirty="0" err="1"/>
              <a:t>Alopecurus</a:t>
            </a:r>
            <a:r>
              <a:rPr lang="en-US" sz="3200" b="1" dirty="0"/>
              <a:t> </a:t>
            </a:r>
            <a:r>
              <a:rPr lang="en-US" sz="3200" b="1" dirty="0" err="1"/>
              <a:t>myosuroides</a:t>
            </a:r>
            <a:r>
              <a:rPr lang="ar-EG" sz="3200" b="1" dirty="0"/>
              <a:t> تحت الزراعة بدون خدمة لمحاصيل الحبوب الشتوية لعدة سنوات يمكن أن تتسبب فى زيادة الأضرار الناجمة عن أصابة القمح بمرض </a:t>
            </a:r>
            <a:r>
              <a:rPr lang="en-US" sz="3200" b="1" dirty="0" err="1"/>
              <a:t>Claviceps</a:t>
            </a:r>
            <a:r>
              <a:rPr lang="en-US" sz="3200" b="1" dirty="0"/>
              <a:t> </a:t>
            </a:r>
            <a:r>
              <a:rPr lang="en-US" sz="3200" b="1" dirty="0" err="1"/>
              <a:t>purpurea</a:t>
            </a:r>
            <a:r>
              <a:rPr lang="en-US" sz="3200" b="1" dirty="0"/>
              <a:t>  </a:t>
            </a:r>
            <a:r>
              <a:rPr lang="ar-EG" sz="3200" b="1" dirty="0"/>
              <a:t> . </a:t>
            </a:r>
            <a:endParaRPr lang="en-US" sz="32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247864"/>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lvl="0" algn="just" rtl="1"/>
            <a:r>
              <a:rPr lang="ar-EG" sz="4000" b="1" dirty="0">
                <a:solidFill>
                  <a:srgbClr val="FF0000"/>
                </a:solidFill>
              </a:rPr>
              <a:t>على البقايا النباتية :</a:t>
            </a:r>
            <a:r>
              <a:rPr lang="en-US" sz="4000" b="1" dirty="0">
                <a:solidFill>
                  <a:srgbClr val="FF0000"/>
                </a:solidFill>
              </a:rPr>
              <a:t> </a:t>
            </a:r>
          </a:p>
          <a:p>
            <a:pPr algn="just" rtl="1"/>
            <a:r>
              <a:rPr lang="ar-EG" sz="3600" b="1" dirty="0"/>
              <a:t>المخلفات النباتية يمكن أن تحتفظ بالكثير من المسببات المرضية التى تصيب محاصيل الحبوب مثل </a:t>
            </a:r>
            <a:r>
              <a:rPr lang="en-US" sz="3600" b="1" dirty="0" err="1"/>
              <a:t>Erysiphe</a:t>
            </a:r>
            <a:r>
              <a:rPr lang="en-US" sz="3600" b="1" dirty="0"/>
              <a:t> </a:t>
            </a:r>
            <a:r>
              <a:rPr lang="en-US" sz="3600" b="1" dirty="0" err="1"/>
              <a:t>graminis</a:t>
            </a:r>
            <a:r>
              <a:rPr lang="en-US" sz="3600" b="1" dirty="0"/>
              <a:t> , </a:t>
            </a:r>
            <a:r>
              <a:rPr lang="en-US" sz="3600" b="1" dirty="0" err="1"/>
              <a:t>Septoria</a:t>
            </a:r>
            <a:r>
              <a:rPr lang="en-US" sz="3600" b="1" dirty="0"/>
              <a:t> </a:t>
            </a:r>
            <a:r>
              <a:rPr lang="en-US" sz="3600" b="1" dirty="0" err="1"/>
              <a:t>tritici</a:t>
            </a:r>
            <a:r>
              <a:rPr lang="en-US" sz="3600" b="1" dirty="0"/>
              <a:t> ,</a:t>
            </a:r>
            <a:r>
              <a:rPr lang="en-US" sz="3600" b="1" dirty="0" err="1"/>
              <a:t>Drechslera</a:t>
            </a:r>
            <a:r>
              <a:rPr lang="en-US" sz="3600" b="1" dirty="0"/>
              <a:t> </a:t>
            </a:r>
            <a:r>
              <a:rPr lang="en-US" sz="3600" b="1" dirty="0" err="1"/>
              <a:t>graminea</a:t>
            </a:r>
            <a:r>
              <a:rPr lang="en-US" sz="3600" b="1" dirty="0"/>
              <a:t> </a:t>
            </a:r>
            <a:r>
              <a:rPr lang="ar-EG" sz="3600" b="1" dirty="0"/>
              <a:t>هذه المسببات المرضية لايقضى عليها بأستخدام المبيدات ألا أن حرق هذه البقايا النباتية قد يؤدى الى خفض مستوى الأصابة للمحصول ببعض الأمراض. مرض عفن الجذور يعتبر من أكثر الأمراض تعقيداً, أن تغير أسلوب خدمة الأرض قد يؤدى الى تغير فى مدى توزيع و أنتشار المجموع الجذرى , و الذى قد يؤثر على درجة أصابة الجذر بهذا المرض ليس فقط بالطبقة السطحية و أنما بالطبقات العميقة.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801862"/>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3600" b="1" dirty="0">
                <a:solidFill>
                  <a:srgbClr val="FF0000"/>
                </a:solidFill>
              </a:rPr>
              <a:t>تأثير العوامل ذات العلاقة بالزراعة بدون خدمة على أصابة المحصول بالأمراض</a:t>
            </a:r>
            <a:endParaRPr lang="en-US" sz="3600" b="1" dirty="0">
              <a:solidFill>
                <a:srgbClr val="FF0000"/>
              </a:solidFill>
            </a:endParaRPr>
          </a:p>
          <a:p>
            <a:pPr algn="just" rtl="1"/>
            <a:r>
              <a:rPr lang="en-US" sz="2600" b="1" dirty="0" err="1"/>
              <a:t>Yarham</a:t>
            </a:r>
            <a:r>
              <a:rPr lang="en-US" sz="2600" b="1" dirty="0"/>
              <a:t>, 1975 )</a:t>
            </a:r>
            <a:r>
              <a:rPr lang="ar-EG" sz="2600" b="1" dirty="0"/>
              <a:t>) أعتبر أن ميعاد الزراعة واحد من أهم هذه العوامل. فى الزراعة المبكرة لمحاصيل الحبوب الشتوية قد تتعرض بادراتها النامية لدرجات حرارة عالية نسبياً مما قد يتسبب فى تعرضها للأصابة بمرض البياض الدقيقى  على سطح الورقة  </a:t>
            </a:r>
            <a:r>
              <a:rPr lang="en-US" sz="2600" b="1" dirty="0" err="1"/>
              <a:t>Erysiphe</a:t>
            </a:r>
            <a:r>
              <a:rPr lang="en-US" sz="2600" b="1" dirty="0"/>
              <a:t> </a:t>
            </a:r>
            <a:r>
              <a:rPr lang="en-US" sz="2600" b="1" dirty="0" err="1"/>
              <a:t>graminis</a:t>
            </a:r>
            <a:r>
              <a:rPr lang="ar-EG" sz="2600" b="1" dirty="0"/>
              <a:t>حيث يكون المسبب المرضى خلال هذه الفترة لا يزال نشطاً – فى حين ان أحتمال أصابة النباتات المزروعة فى ميعاد متأخر قليلة. أن البطئ فى تكوين المجموع الجذرى تحت الزراعة بدون خدمة قد يتسبب فى أنخفاض درجة الأصابة بالمرض مقارنة بالزراعة التقليدية حيث ينمو الجذر بمعدل سريع .</a:t>
            </a:r>
            <a:r>
              <a:rPr lang="en-US" sz="2600" b="1" dirty="0"/>
              <a:t> Brooks and Dawson,1968</a:t>
            </a:r>
            <a:r>
              <a:rPr lang="ar-EG" sz="2600" b="1" dirty="0"/>
              <a:t> وجدا أن تحت معاملة الحرث بالقلاب كان مستوى الأصابة بالمسبب</a:t>
            </a:r>
            <a:r>
              <a:rPr lang="en-US" sz="2600" b="1" dirty="0" err="1"/>
              <a:t>Cercosporella</a:t>
            </a:r>
            <a:r>
              <a:rPr lang="en-US" sz="2600" b="1" dirty="0"/>
              <a:t> </a:t>
            </a:r>
            <a:r>
              <a:rPr lang="en-US" sz="2600" b="1" dirty="0" err="1"/>
              <a:t>herpo</a:t>
            </a:r>
            <a:r>
              <a:rPr lang="en-US" sz="2600" b="1" dirty="0"/>
              <a:t> </a:t>
            </a:r>
            <a:r>
              <a:rPr lang="en-US" sz="2600" b="1" dirty="0" err="1"/>
              <a:t>trichoides</a:t>
            </a:r>
            <a:r>
              <a:rPr lang="en-US" sz="2600" b="1" dirty="0"/>
              <a:t> </a:t>
            </a:r>
            <a:r>
              <a:rPr lang="ar-EG" sz="2600" b="1" dirty="0"/>
              <a:t> مرتفعاً والذى يصيب المجموع الجذرى للقمح و يتسبب فى جفافه و موته. هذه النتائج لوحظت أيضاً على محصول الشعير الشتوى تحت نفس المعاملات فى بحث (1975). لقد سبق التحدث عن العلاقة بين أسلوب الخدمة ومستوى العناصر الغذائية بالتربة. وجد أن الأختلافات فى مستوى وتوزيع العناصر الغذائية, تحت الزراعة بدون خدمة يمكن أن تؤثر على درجة أصابة النباتات بالأمراض, ألا أن هذه العلاقة ليست ثابتة .</a:t>
            </a:r>
            <a:endParaRPr lang="en-US" sz="26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555641"/>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r>
              <a:rPr lang="en-US" sz="2800" b="1" dirty="0" err="1" smtClean="0">
                <a:solidFill>
                  <a:srgbClr val="FF0000"/>
                </a:solidFill>
              </a:rPr>
              <a:t>Shipton</a:t>
            </a:r>
            <a:r>
              <a:rPr lang="en-US" sz="2800" b="1" dirty="0">
                <a:solidFill>
                  <a:srgbClr val="FF0000"/>
                </a:solidFill>
              </a:rPr>
              <a:t>, 1972 </a:t>
            </a:r>
            <a:r>
              <a:rPr lang="ar-EG" sz="2800" b="1" dirty="0">
                <a:solidFill>
                  <a:srgbClr val="FF0000"/>
                </a:solidFill>
              </a:rPr>
              <a:t> </a:t>
            </a:r>
            <a:r>
              <a:rPr lang="ar-EG" sz="2800" b="1" dirty="0"/>
              <a:t>درس العلاقة بين مستوى عنصر النيتروجين و حساسية النبات للأصابة بالأمراض – ألا أن الدراسة لم تعطى نتائج توضح مدى تأثير المستويات المختلفة للأزوت على أصابة القمح و الشعير الشتوى بالمسببات المرضية الأتية : </a:t>
            </a:r>
            <a:r>
              <a:rPr lang="en-US" sz="2800" b="1" dirty="0" err="1"/>
              <a:t>Cercosporella</a:t>
            </a:r>
            <a:r>
              <a:rPr lang="en-US" sz="2800" b="1" dirty="0"/>
              <a:t> </a:t>
            </a:r>
            <a:r>
              <a:rPr lang="en-US" sz="2800" b="1" dirty="0" err="1"/>
              <a:t>herpo</a:t>
            </a:r>
            <a:r>
              <a:rPr lang="en-US" sz="2800" b="1" dirty="0"/>
              <a:t> </a:t>
            </a:r>
            <a:r>
              <a:rPr lang="en-US" sz="2800" b="1" dirty="0" err="1"/>
              <a:t>trichoides</a:t>
            </a:r>
            <a:r>
              <a:rPr lang="ar-EG" sz="2800" b="1" dirty="0"/>
              <a:t> ـ </a:t>
            </a:r>
            <a:r>
              <a:rPr lang="en-US" sz="2800" b="1" dirty="0"/>
              <a:t> </a:t>
            </a:r>
            <a:r>
              <a:rPr lang="en-US" sz="2800" b="1" dirty="0" err="1"/>
              <a:t>Bipolaris</a:t>
            </a:r>
            <a:r>
              <a:rPr lang="en-US" sz="2800" b="1" dirty="0"/>
              <a:t>  </a:t>
            </a:r>
            <a:r>
              <a:rPr lang="en-US" sz="2800" b="1" dirty="0" err="1"/>
              <a:t>sorokiniana</a:t>
            </a:r>
            <a:r>
              <a:rPr lang="en-US" sz="2800" b="1" dirty="0"/>
              <a:t>  </a:t>
            </a:r>
            <a:r>
              <a:rPr lang="ar-EG" sz="2800" b="1" dirty="0" smtClean="0"/>
              <a:t> والتى </a:t>
            </a:r>
            <a:r>
              <a:rPr lang="ar-EG" sz="2800" b="1" dirty="0"/>
              <a:t>تصيب المجموع الجذرى بالذبول و الجفاف ثم الموت . (هذه المحاصيل زرعت فى وجود المخلفات النباتية بعد خدمة الأرض بأستخدام </a:t>
            </a:r>
            <a:r>
              <a:rPr lang="en-US" sz="2800" b="1" dirty="0" err="1"/>
              <a:t>cultivater</a:t>
            </a:r>
            <a:r>
              <a:rPr lang="en-US" sz="2800" b="1" dirty="0"/>
              <a:t> </a:t>
            </a:r>
            <a:r>
              <a:rPr lang="ar-EG" sz="2800" b="1" dirty="0"/>
              <a:t>). من النتائج يمكن التأكيد بأن الزراعة بدون خدمة لم تغير من الوضع فى شئ بالنسبة لمستوى الأصابة بالأمراض. بأحد التجارب بأسكتلندا وجد أن زيادة المعدل المستخدم من الأزوت يحدث أنخفاضاً فى درجة الأصابة بالمسببات السابق ذكرها و التى تصيب المجموع الجذرى (</a:t>
            </a:r>
            <a:r>
              <a:rPr lang="en-US" sz="2800" b="1" dirty="0"/>
              <a:t>Lockhart et all,1975 </a:t>
            </a:r>
            <a:r>
              <a:rPr lang="ar-EG" sz="2800" b="1" dirty="0"/>
              <a:t>) وبعض الحشرات مثل </a:t>
            </a:r>
            <a:r>
              <a:rPr lang="en-US" sz="2800" b="1" dirty="0" err="1"/>
              <a:t>Elateridae</a:t>
            </a:r>
            <a:r>
              <a:rPr lang="ar-EG" sz="2800" b="1" dirty="0"/>
              <a:t> تصيب المجموع الجذرى لنباتات المحصول و بالتالى تسهل من أصابته بالمسببات المرضية مثل:</a:t>
            </a:r>
            <a:r>
              <a:rPr lang="en-US" sz="2800" b="1" dirty="0" err="1"/>
              <a:t>Cephalosporium</a:t>
            </a:r>
            <a:r>
              <a:rPr lang="en-US" sz="2800" b="1" dirty="0"/>
              <a:t> </a:t>
            </a:r>
            <a:r>
              <a:rPr lang="en-US" sz="2800" b="1" dirty="0" err="1"/>
              <a:t>gramineum</a:t>
            </a:r>
            <a:r>
              <a:rPr lang="en-US" sz="2800" b="1" dirty="0"/>
              <a:t>  </a:t>
            </a:r>
            <a:r>
              <a:rPr lang="ar-EG" sz="2800" b="1" dirty="0"/>
              <a:t>  ومن ذلك نجد أن أسلوب الزراعة يؤثر على درجة أصابة المحصول بالحشرات, وبالتالى وبشكل غير مباشر على أصابته بالأمراض . </a:t>
            </a:r>
            <a:endParaRPr lang="en-US" sz="28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067800" cy="6851106"/>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lnSpc>
                <a:spcPct val="120000"/>
              </a:lnSpc>
            </a:pPr>
            <a:r>
              <a:rPr lang="ar-EG" sz="4000" b="1" dirty="0">
                <a:solidFill>
                  <a:srgbClr val="FF0000"/>
                </a:solidFill>
              </a:rPr>
              <a:t>أجريت العديد من التجارب على محصول القمح الشتوى </a:t>
            </a:r>
            <a:endParaRPr lang="ar-EG" sz="4000" b="1" dirty="0" smtClean="0">
              <a:solidFill>
                <a:srgbClr val="FF0000"/>
              </a:solidFill>
            </a:endParaRPr>
          </a:p>
          <a:p>
            <a:pPr algn="ctr" rtl="1">
              <a:lnSpc>
                <a:spcPct val="120000"/>
              </a:lnSpc>
            </a:pPr>
            <a:r>
              <a:rPr lang="ar-EG" sz="4000" b="1" dirty="0" smtClean="0">
                <a:solidFill>
                  <a:srgbClr val="FF0000"/>
                </a:solidFill>
              </a:rPr>
              <a:t>(</a:t>
            </a:r>
            <a:r>
              <a:rPr lang="ar-EG" sz="4000" b="1" dirty="0">
                <a:solidFill>
                  <a:srgbClr val="FF0000"/>
                </a:solidFill>
              </a:rPr>
              <a:t>24 تجربة) خلال الفترة من 1971-1975. </a:t>
            </a:r>
            <a:endParaRPr lang="ar-EG" sz="4000" b="1" dirty="0" smtClean="0">
              <a:solidFill>
                <a:srgbClr val="FF0000"/>
              </a:solidFill>
            </a:endParaRPr>
          </a:p>
          <a:p>
            <a:pPr algn="ctr" rtl="1">
              <a:lnSpc>
                <a:spcPct val="120000"/>
              </a:lnSpc>
            </a:pPr>
            <a:r>
              <a:rPr lang="ar-EG" sz="4000" b="1" dirty="0" smtClean="0">
                <a:solidFill>
                  <a:srgbClr val="FF0000"/>
                </a:solidFill>
              </a:rPr>
              <a:t>وكانت </a:t>
            </a:r>
            <a:r>
              <a:rPr lang="ar-EG" sz="4000" b="1" dirty="0">
                <a:solidFill>
                  <a:srgbClr val="FF0000"/>
                </a:solidFill>
              </a:rPr>
              <a:t>من أهم النتائج المتحصل عليها مايلى </a:t>
            </a:r>
            <a:r>
              <a:rPr lang="ar-EG" sz="4000" b="1" dirty="0" smtClean="0">
                <a:solidFill>
                  <a:srgbClr val="FF0000"/>
                </a:solidFill>
              </a:rPr>
              <a:t>:</a:t>
            </a:r>
          </a:p>
          <a:p>
            <a:pPr marL="571500" lvl="0" indent="-571500" algn="just" rtl="1">
              <a:buFont typeface="Arial" pitchFamily="34" charset="0"/>
              <a:buChar char="•"/>
            </a:pPr>
            <a:r>
              <a:rPr lang="ar-EG" sz="3600" b="1" dirty="0"/>
              <a:t>بالرغم مما لوحظ من أرتفاع فى مستوى تركيز المسبب المرضى </a:t>
            </a:r>
            <a:r>
              <a:rPr lang="en-US" sz="3600" b="1" dirty="0" err="1"/>
              <a:t>Septoria</a:t>
            </a:r>
            <a:r>
              <a:rPr lang="ar-EG" sz="3600" b="1" dirty="0"/>
              <a:t> فى القمح الشتوى تحت الزراعة بدون خدمة ألا أن تطور هذا المرض لم يلاحظ .</a:t>
            </a:r>
            <a:endParaRPr lang="en-US" sz="3600" b="1" dirty="0"/>
          </a:p>
          <a:p>
            <a:pPr marL="571500" lvl="0" indent="-571500" algn="just" rtl="1">
              <a:buFont typeface="Arial" pitchFamily="34" charset="0"/>
              <a:buChar char="•"/>
            </a:pPr>
            <a:r>
              <a:rPr lang="ar-EG" sz="3600" b="1" dirty="0"/>
              <a:t>لم تلاحظ بشكل واضح أعراض الأصابة بأمراض ذبول الجذور أو التبقع على المجموع الخضرى. كما لم يلاحظ أن الأنخفاض فى المحصول تحت الزراعة بدون خدمة قد يرجع الى الأصابة بهذه الأمراض . </a:t>
            </a:r>
            <a:endParaRPr lang="en-US" sz="3600" b="1" dirty="0"/>
          </a:p>
          <a:p>
            <a:pPr marL="571500" indent="-571500" algn="just" rtl="1">
              <a:lnSpc>
                <a:spcPct val="120000"/>
              </a:lnSpc>
              <a:buFont typeface="Arial" pitchFamily="34" charset="0"/>
              <a:buChar char="•"/>
            </a:pPr>
            <a:endParaRPr lang="en-US" sz="3600" b="1" dirty="0">
              <a:solidFill>
                <a:srgbClr val="FF0000"/>
              </a:solidFill>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555641"/>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457200" lvl="0" indent="-457200" algn="just" rtl="1">
              <a:buFont typeface="Arial" pitchFamily="34" charset="0"/>
              <a:buChar char="•"/>
            </a:pPr>
            <a:r>
              <a:rPr lang="ar-EG" sz="3000" b="1" dirty="0" smtClean="0">
                <a:latin typeface="Aharoni" pitchFamily="2" charset="-79"/>
                <a:cs typeface="+mj-cs"/>
              </a:rPr>
              <a:t> </a:t>
            </a:r>
            <a:r>
              <a:rPr lang="ar-EG" sz="3000" b="1" dirty="0">
                <a:cs typeface="+mj-cs"/>
              </a:rPr>
              <a:t>أن عملية الخدمة للتربة تؤثر على الميكروفلورا بها و هذا بدوره يؤثر على بعض المسببات المرضية التى تصيب النباتات  - هذا الوضع أكده كل </a:t>
            </a:r>
            <a:r>
              <a:rPr lang="ar-EG" sz="3000" b="1" dirty="0" smtClean="0">
                <a:cs typeface="+mj-cs"/>
              </a:rPr>
              <a:t>من:</a:t>
            </a:r>
            <a:r>
              <a:rPr lang="en-US" sz="3000" b="1" dirty="0" smtClean="0">
                <a:cs typeface="+mj-cs"/>
              </a:rPr>
              <a:t>Brooks,1967</a:t>
            </a:r>
            <a:r>
              <a:rPr lang="en-US" sz="3000" b="1" dirty="0">
                <a:cs typeface="+mj-cs"/>
              </a:rPr>
              <a:t>; Brooks and Dawson,1968)  </a:t>
            </a:r>
            <a:r>
              <a:rPr lang="ar-EG" sz="3000" b="1" dirty="0">
                <a:cs typeface="+mj-cs"/>
              </a:rPr>
              <a:t>) أوضحوا أن تحت أسلوب  الزراعة بدون خدمة كانت الكائنات الحية أكثر </a:t>
            </a:r>
            <a:r>
              <a:rPr lang="ar-EG" sz="3000" b="1" dirty="0" smtClean="0">
                <a:cs typeface="+mj-cs"/>
              </a:rPr>
              <a:t>نشاطاً. </a:t>
            </a:r>
            <a:r>
              <a:rPr lang="ar-EG" sz="3000" b="1" dirty="0">
                <a:cs typeface="+mj-cs"/>
              </a:rPr>
              <a:t>أيضاً رجحوا أن بعض الكائنات الحية مثل </a:t>
            </a:r>
            <a:r>
              <a:rPr lang="en-US" sz="3000" b="1" dirty="0" err="1">
                <a:cs typeface="+mj-cs"/>
              </a:rPr>
              <a:t>Phialophora</a:t>
            </a:r>
            <a:r>
              <a:rPr lang="en-US" sz="3000" b="1" dirty="0">
                <a:cs typeface="+mj-cs"/>
              </a:rPr>
              <a:t> </a:t>
            </a:r>
            <a:r>
              <a:rPr lang="en-US" sz="3000" b="1" dirty="0" err="1">
                <a:cs typeface="+mj-cs"/>
              </a:rPr>
              <a:t>radiciola</a:t>
            </a:r>
            <a:r>
              <a:rPr lang="ar-EG" sz="3000" b="1" dirty="0">
                <a:cs typeface="+mj-cs"/>
              </a:rPr>
              <a:t>  و التى كثيراً ما تتواجد فى المراعى القديمة , تعتبر أعداء حيوية لبعض المسببات المرضية مثل </a:t>
            </a:r>
            <a:r>
              <a:rPr lang="en-US" sz="3000" b="1" dirty="0" err="1">
                <a:cs typeface="+mj-cs"/>
              </a:rPr>
              <a:t>Cercosporella</a:t>
            </a:r>
            <a:r>
              <a:rPr lang="en-US" sz="3000" b="1" dirty="0">
                <a:cs typeface="+mj-cs"/>
              </a:rPr>
              <a:t> </a:t>
            </a:r>
            <a:r>
              <a:rPr lang="en-US" sz="3000" b="1" dirty="0" err="1">
                <a:cs typeface="+mj-cs"/>
              </a:rPr>
              <a:t>herpotrichoides</a:t>
            </a:r>
            <a:r>
              <a:rPr lang="en-US" sz="3000" b="1" dirty="0">
                <a:cs typeface="+mj-cs"/>
              </a:rPr>
              <a:t> , </a:t>
            </a:r>
            <a:r>
              <a:rPr lang="en-US" sz="3000" b="1" dirty="0" err="1">
                <a:cs typeface="+mj-cs"/>
              </a:rPr>
              <a:t>Bipolarlas</a:t>
            </a:r>
            <a:r>
              <a:rPr lang="en-US" sz="3000" b="1" dirty="0">
                <a:cs typeface="+mj-cs"/>
              </a:rPr>
              <a:t> </a:t>
            </a:r>
            <a:r>
              <a:rPr lang="en-US" sz="3000" b="1" dirty="0" err="1">
                <a:cs typeface="+mj-cs"/>
              </a:rPr>
              <a:t>sorokiuiano</a:t>
            </a:r>
            <a:r>
              <a:rPr lang="ar-EG" sz="3000" b="1" dirty="0">
                <a:cs typeface="+mj-cs"/>
              </a:rPr>
              <a:t> و التى تصيب المجموع الجذرى كما سبق الذكر. </a:t>
            </a:r>
            <a:endParaRPr lang="en-US" sz="3000" b="1" dirty="0">
              <a:cs typeface="+mj-cs"/>
            </a:endParaRPr>
          </a:p>
          <a:p>
            <a:pPr marL="457200" lvl="0" indent="-457200" algn="just" rtl="1">
              <a:buFont typeface="Arial" pitchFamily="34" charset="0"/>
              <a:buChar char="•"/>
            </a:pPr>
            <a:r>
              <a:rPr lang="en-US" sz="3000" b="1" dirty="0">
                <a:cs typeface="+mj-cs"/>
              </a:rPr>
              <a:t>Hood et all,1964 )</a:t>
            </a:r>
            <a:r>
              <a:rPr lang="ar-EG" sz="3000" b="1" dirty="0">
                <a:cs typeface="+mj-cs"/>
              </a:rPr>
              <a:t>) أوضح أن أصابة القمح بمرض ذبول الجذور فى أحد المواسم , كان منخفضاً بشكل واضح  والمحصول كبيراً وذلك تحت الزراعة بدون خدمة حيث ( بلغ مستوى الأصابة عند الزراعة بدون خدمة 2,6% و فى معاملة الحرث بالقلاب 20,4% ) ألا أن هذا الأختلاف الكبير , قليلاً ما لوحظ </a:t>
            </a:r>
            <a:r>
              <a:rPr lang="ar-EG" sz="3000" b="1" dirty="0" smtClean="0">
                <a:cs typeface="+mj-cs"/>
              </a:rPr>
              <a:t>.</a:t>
            </a:r>
            <a:endParaRPr lang="en-US" sz="30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186309"/>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571500" lvl="0" indent="-571500" algn="just" rtl="1">
              <a:buFont typeface="Arial" pitchFamily="34" charset="0"/>
              <a:buChar char="•"/>
            </a:pPr>
            <a:r>
              <a:rPr lang="ar-EG" sz="3600" b="1" dirty="0"/>
              <a:t>عموماً يمكن القول , أن الأبتعاد عن تطبيق الحرث بالقلاب كأسلوب لخدمة الأرض قد ساعد على زيادة أصابة المحصول ببعض الأمراض , ألا أن هذا الأبتعاد لم يصاحبه أنخفاض فى المحصول . </a:t>
            </a:r>
            <a:endParaRPr lang="en-US" sz="3600" b="1" dirty="0"/>
          </a:p>
          <a:p>
            <a:pPr marL="571500" lvl="0" indent="-571500" algn="just" rtl="1">
              <a:buFont typeface="Arial" pitchFamily="34" charset="0"/>
              <a:buChar char="•"/>
            </a:pPr>
            <a:r>
              <a:rPr lang="ar-EG" sz="3600" b="1" dirty="0"/>
              <a:t>قليلا ما يلعب أسلوب الحرث السطحى دوراً ملموساً فى حدوث الأصابة المرضية .</a:t>
            </a:r>
            <a:endParaRPr lang="en-US" sz="3600" b="1" dirty="0"/>
          </a:p>
          <a:p>
            <a:pPr marL="571500" lvl="0" indent="-571500" algn="just" rtl="1">
              <a:buFont typeface="Arial" pitchFamily="34" charset="0"/>
              <a:buChar char="•"/>
            </a:pPr>
            <a:r>
              <a:rPr lang="ar-EG" sz="3600" b="1" dirty="0"/>
              <a:t>لمقاومة الأمراض يمكن التوصية بالحرص فى أختيار المبيدات المستخدمة خاصة ضد المسببات المرضية الموجودة بالمخلفات النباتية و التى يمكن أن تنشط فى غياب الحرث بالقلاب – مثل : </a:t>
            </a:r>
            <a:r>
              <a:rPr lang="en-US" sz="3600" b="1" dirty="0" err="1"/>
              <a:t>Rhynchosporium</a:t>
            </a:r>
            <a:r>
              <a:rPr lang="en-US" sz="3600" b="1" dirty="0"/>
              <a:t> ; </a:t>
            </a:r>
            <a:r>
              <a:rPr lang="en-US" sz="3600" b="1" dirty="0" err="1"/>
              <a:t>Septoria</a:t>
            </a:r>
            <a:r>
              <a:rPr lang="en-US" sz="3600" b="1" dirty="0"/>
              <a:t> ; </a:t>
            </a:r>
            <a:r>
              <a:rPr lang="en-US" sz="3600" b="1" dirty="0" err="1"/>
              <a:t>Pseudocercosporella</a:t>
            </a:r>
            <a:r>
              <a:rPr lang="en-US" sz="3600" b="1" dirty="0"/>
              <a:t> )</a:t>
            </a:r>
            <a:r>
              <a:rPr lang="ar-EG" sz="3600" b="1" dirty="0"/>
              <a:t> ) .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677021"/>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4000" b="1" dirty="0">
                <a:solidFill>
                  <a:srgbClr val="FF0000"/>
                </a:solidFill>
              </a:rPr>
              <a:t>تأثير الزراعة بدون خدمة على مدى أصابة المحصول بالأفات </a:t>
            </a:r>
            <a:r>
              <a:rPr lang="ar-EG" sz="4000" b="1" dirty="0" smtClean="0">
                <a:solidFill>
                  <a:srgbClr val="FF0000"/>
                </a:solidFill>
              </a:rPr>
              <a:t>الحشرية</a:t>
            </a:r>
          </a:p>
          <a:p>
            <a:pPr algn="just" rtl="1">
              <a:lnSpc>
                <a:spcPct val="140000"/>
              </a:lnSpc>
            </a:pPr>
            <a:r>
              <a:rPr lang="en-US" sz="3600" b="1" dirty="0" smtClean="0"/>
              <a:t>( </a:t>
            </a:r>
            <a:r>
              <a:rPr lang="en-US" sz="3600" b="1" dirty="0"/>
              <a:t>Edward,1975)</a:t>
            </a:r>
            <a:r>
              <a:rPr lang="ar-EG" sz="3600" b="1" dirty="0"/>
              <a:t> تناول بالدراسة تأثير الخدمة السطحية و الزراعة بدون خدمة عل الأفات التى تعيش بالتربة ( الديدان الأرضية , القواقع , المفصليات ) . </a:t>
            </a:r>
            <a:r>
              <a:rPr lang="en-US" sz="3600" b="1" dirty="0"/>
              <a:t>(Jessop, 1977)</a:t>
            </a:r>
            <a:r>
              <a:rPr lang="ar-EG" sz="3600" b="1" dirty="0"/>
              <a:t> أقام تجاربه الحقلية لدراسة مدى أنتشار القواقع </a:t>
            </a:r>
            <a:r>
              <a:rPr lang="en-US" sz="3600" b="1" dirty="0"/>
              <a:t>Mollusca )</a:t>
            </a:r>
            <a:r>
              <a:rPr lang="ar-EG" sz="3600" b="1" dirty="0"/>
              <a:t>) تحت الزراعة بدون خدمة . و من الآفات التى لاقت أيضاً أهتماماً كبيراً بالتجارب التى تناولت الزراعة بدون خدمة , كانت </a:t>
            </a:r>
            <a:r>
              <a:rPr lang="en-US" sz="3600" b="1" dirty="0" err="1"/>
              <a:t>Oscinella</a:t>
            </a:r>
            <a:r>
              <a:rPr lang="en-US" sz="3600" b="1" dirty="0"/>
              <a:t> frit   </a:t>
            </a:r>
            <a:r>
              <a:rPr lang="ar-EG" sz="3600" b="1" dirty="0"/>
              <a:t> ( نوع من الذباب )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878532"/>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4000" b="1" dirty="0">
                <a:solidFill>
                  <a:srgbClr val="FF0000"/>
                </a:solidFill>
              </a:rPr>
              <a:t>الحشائش الحولية عريضة الأوراق</a:t>
            </a:r>
            <a:r>
              <a:rPr lang="en-US" sz="4000" b="1" dirty="0">
                <a:solidFill>
                  <a:srgbClr val="FF0000"/>
                </a:solidFill>
              </a:rPr>
              <a:t> </a:t>
            </a:r>
            <a:endParaRPr lang="ar-EG" sz="4000" b="1" dirty="0" smtClean="0">
              <a:solidFill>
                <a:srgbClr val="FF0000"/>
              </a:solidFill>
            </a:endParaRPr>
          </a:p>
          <a:p>
            <a:pPr algn="just" rtl="1">
              <a:lnSpc>
                <a:spcPct val="150000"/>
              </a:lnSpc>
            </a:pPr>
            <a:r>
              <a:rPr lang="ar-EG" sz="3200" b="1" dirty="0">
                <a:cs typeface="+mj-cs"/>
              </a:rPr>
              <a:t>بالمقارنة بين أسلوب الحرث (القلاب المتبوع بالعزق الألى) والزراعة بدون خدمة نجد أن هناك أختلافات واضحة. الأختلافات تتمثل في أن الأسلوب الأول يعمل على القلب والخلط التام للطبقة السطحية بعمق 25 سم من التربة ـ  الزراعة بدون خدمة يتم فيها مجرد الأثارة للطبقة السطحية 2,5سم بأستخدام العزاقة. فى المعاملة بالقلاب تنتشر بذور الحشائش الحولية بكامل طبقة الحرث بينما عند الزراعة بدون خدمة تبقى هذه البذور قريبة جداً من سطح التربة .</a:t>
            </a:r>
            <a:r>
              <a:rPr lang="en-US" sz="3200" b="1" dirty="0">
                <a:cs typeface="+mj-cs"/>
              </a:rPr>
              <a:t> </a:t>
            </a:r>
            <a:endParaRPr lang="en-US" sz="4000" b="1" dirty="0">
              <a:solidFill>
                <a:srgbClr val="FF0000"/>
              </a:solidFill>
            </a:endParaRPr>
          </a:p>
        </p:txBody>
      </p:sp>
    </p:spTree>
    <p:extLst>
      <p:ext uri="{BB962C8B-B14F-4D97-AF65-F5344CB8AC3E}">
        <p14:creationId xmlns:p14="http://schemas.microsoft.com/office/powerpoint/2010/main" val="25630111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494085"/>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3200" b="1" dirty="0">
                <a:solidFill>
                  <a:srgbClr val="FF0000"/>
                </a:solidFill>
              </a:rPr>
              <a:t>التأثير العام لمعاملات الخدمة على المفصليات</a:t>
            </a:r>
            <a:r>
              <a:rPr lang="en-US" sz="3200" b="1" dirty="0">
                <a:solidFill>
                  <a:srgbClr val="FF0000"/>
                </a:solidFill>
              </a:rPr>
              <a:t>Arthropods   </a:t>
            </a:r>
          </a:p>
          <a:p>
            <a:pPr algn="just" rtl="1"/>
            <a:r>
              <a:rPr lang="ar-EG" sz="3200" b="1" dirty="0"/>
              <a:t>من الدراسات العديدة لوحظ أن الحشرات مثل </a:t>
            </a:r>
            <a:r>
              <a:rPr lang="en-US" sz="3200" b="1" dirty="0" err="1"/>
              <a:t>Podura</a:t>
            </a:r>
            <a:r>
              <a:rPr lang="en-US" sz="3200" b="1" dirty="0"/>
              <a:t>, </a:t>
            </a:r>
            <a:r>
              <a:rPr lang="en-US" sz="3200" b="1" dirty="0" err="1"/>
              <a:t>Acarina</a:t>
            </a:r>
            <a:r>
              <a:rPr lang="en-US" sz="3200" b="1" dirty="0"/>
              <a:t> , Collembolan </a:t>
            </a:r>
            <a:r>
              <a:rPr lang="ar-EG" sz="3200" b="1" dirty="0"/>
              <a:t> قد زاد أعدادها بالأراض الغير محروثة مقارنة بالأراض المحروثة بالقلاب أو التى أجريت لها </a:t>
            </a:r>
            <a:r>
              <a:rPr lang="en-US" sz="3200" b="1" dirty="0"/>
              <a:t>Cultivator</a:t>
            </a:r>
            <a:r>
              <a:rPr lang="ar-EG" sz="3200" b="1" dirty="0"/>
              <a:t> – فى حين ان البعض الأخر من الحشرات مثل </a:t>
            </a:r>
            <a:r>
              <a:rPr lang="en-US" sz="3200" b="1" dirty="0" err="1"/>
              <a:t>Diptera</a:t>
            </a:r>
            <a:r>
              <a:rPr lang="ar-EG" sz="3200" b="1" dirty="0"/>
              <a:t>(نوع من الذباب) , بعض الخنافس مثل </a:t>
            </a:r>
            <a:r>
              <a:rPr lang="en-US" sz="3200" b="1" dirty="0" err="1"/>
              <a:t>Carabidae</a:t>
            </a:r>
            <a:r>
              <a:rPr lang="ar-EG" sz="3200" b="1" dirty="0"/>
              <a:t>  كانت أعدادها مرتفعة بالأراض المحروثة بالقلاب . أن الأعداد الكبيرة للحشرات السابق ذكرها و المتواجدة عادة بالتربة تحت الزراعة بدون خدمة , ينظرعلى أنها كائنات مفيدة حيث تتغذى على بقايا النباتات المتحللة و المتعفنة مما يساعد على سرعة تحللها للنهاية لتصبح أحدى المكونات العضوية بالأرض – هذه الحشرات قليلاً ما تتغذى على النباتات السليمة . بعض من الحشرات التى تتواجد بأعداد كبيرة بالتربة تحت الزراعة بدون </a:t>
            </a:r>
            <a:r>
              <a:rPr lang="ar-EG" sz="3200" b="1" dirty="0" smtClean="0"/>
              <a:t>خدمة.</a:t>
            </a:r>
            <a:endParaRPr lang="en-US" sz="32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707092"/>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lnSpc>
                <a:spcPct val="120000"/>
              </a:lnSpc>
            </a:pPr>
            <a:r>
              <a:rPr lang="ar-EG" sz="3600" b="1" dirty="0" smtClean="0"/>
              <a:t>-</a:t>
            </a:r>
            <a:r>
              <a:rPr lang="ar-EG" sz="3600" b="1" dirty="0"/>
              <a:t> تتغذى على بقايا النباتات المتحللة و المتعفنة مما يساعد على سرعة تحللها هذه الحشرات قليلاً ما تتغذى على النباتات السليمة وهذه الحشرات تتواجد بأعداد كبيرة بالأراض المحروثة بالقلاب وهى عادة ضارة و تتغذى على النباتات السليمة. بالنسبة للديدان الأرضية قد سبق تناولها من </a:t>
            </a:r>
            <a:r>
              <a:rPr lang="ar-EG" sz="3600" b="1" dirty="0" smtClean="0"/>
              <a:t>قبل. </a:t>
            </a:r>
            <a:r>
              <a:rPr lang="ar-EG" sz="3600" b="1" dirty="0"/>
              <a:t>الا أن الأبحاث التى تناولتها بالدراسة أظهرت أن أعداد النوع </a:t>
            </a:r>
            <a:r>
              <a:rPr lang="en-US" sz="3600" b="1" dirty="0" err="1"/>
              <a:t>Lumbricus</a:t>
            </a:r>
            <a:r>
              <a:rPr lang="en-US" sz="3600" b="1" dirty="0"/>
              <a:t> </a:t>
            </a:r>
            <a:r>
              <a:rPr lang="en-US" sz="3600" b="1" dirty="0" err="1"/>
              <a:t>terrestris</a:t>
            </a:r>
            <a:r>
              <a:rPr lang="en-US" sz="3600" b="1" dirty="0"/>
              <a:t> </a:t>
            </a:r>
            <a:r>
              <a:rPr lang="ar-EG" sz="3600" b="1" dirty="0"/>
              <a:t> كان مرتفعاً بالتربة تحت الزراعة بدون خدمة بما يعادل 2,5- 5 أضعاف ما فى المعاملات الأخرى (الخدمة </a:t>
            </a:r>
            <a:r>
              <a:rPr lang="ar-EG" sz="3600" b="1" dirty="0" smtClean="0"/>
              <a:t>التقليدية) </a:t>
            </a:r>
            <a:r>
              <a:rPr lang="ar-EG" sz="3600" b="1" dirty="0">
                <a:solidFill>
                  <a:srgbClr val="FF0000"/>
                </a:solidFill>
              </a:rPr>
              <a:t>كما هو واضح بالجدول التالى :</a:t>
            </a:r>
            <a:endParaRPr lang="en-US" sz="3600" b="1" dirty="0">
              <a:solidFill>
                <a:srgbClr val="FF0000"/>
              </a:solidFill>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724622"/>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lnSpc>
                <a:spcPct val="120000"/>
              </a:lnSpc>
            </a:pPr>
            <a:r>
              <a:rPr lang="ar-EG" sz="3600" b="1" dirty="0" smtClean="0">
                <a:latin typeface="Aharoni" pitchFamily="2" charset="-79"/>
                <a:cs typeface="+mj-cs"/>
              </a:rPr>
              <a:t> </a:t>
            </a:r>
            <a:endParaRPr lang="en-US" sz="3600" b="1" dirty="0">
              <a:latin typeface="Aharoni" pitchFamily="2" charset="-79"/>
              <a:cs typeface="+mj-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9448800" cy="7184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186309"/>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r>
              <a:rPr lang="en-US" sz="3600" b="1" dirty="0" err="1">
                <a:solidFill>
                  <a:srgbClr val="FF0000"/>
                </a:solidFill>
              </a:rPr>
              <a:t>Elateridae</a:t>
            </a:r>
            <a:r>
              <a:rPr lang="ar-EG" sz="3600" b="1" dirty="0">
                <a:solidFill>
                  <a:srgbClr val="FF0000"/>
                </a:solidFill>
              </a:rPr>
              <a:t> </a:t>
            </a:r>
            <a:r>
              <a:rPr lang="ar-EG" sz="3600" b="1" dirty="0"/>
              <a:t>نوع من الديدان تتغذى على أوراق النباتات للمحاصيل النجيلية, أحدى الدراسات أوضحت أن أعداد هذه الأفة كانت بما يعادل 2-3 مرات (تحت الزراعة بدون الخدمة) ضعف ما أحتوته المعاملة التقليدية (الحرث). </a:t>
            </a:r>
            <a:r>
              <a:rPr lang="en-US" sz="3600" b="1" dirty="0"/>
              <a:t>( Edwards,1975)</a:t>
            </a:r>
            <a:r>
              <a:rPr lang="ar-EG" sz="3600" b="1" dirty="0"/>
              <a:t> أوضح أن معاملة الحرث تتسبب فى الأضرار بهذه الأفة حيث تدفنها بالتربة على أعماق كبيرة أو تخرجها على سطح التربة حيث تتعرض لمهاجمة الطيور التى تقضى عليها. أن خلط الأفة بطبقات التربة كما سبق الأشارة لايمكن حدوثه تحت الزراعة بدون خدمة. هذه الأفة لاتعتبر بشكل جاد ضارة لمحاصيل الحبوب و ذلك لمعاملة التقاوى بالمطهرات التى تقضى عليها .</a:t>
            </a:r>
            <a:endParaRPr lang="en-US" sz="36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986528"/>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tabLst>
                <a:tab pos="6372225" algn="l"/>
              </a:tabLst>
            </a:pPr>
            <a:r>
              <a:rPr lang="en-US" sz="3200" b="1" dirty="0"/>
              <a:t> </a:t>
            </a:r>
            <a:r>
              <a:rPr lang="en-US" sz="3200" b="1" dirty="0" err="1">
                <a:solidFill>
                  <a:srgbClr val="FF0000"/>
                </a:solidFill>
              </a:rPr>
              <a:t>Agriolimax</a:t>
            </a:r>
            <a:r>
              <a:rPr lang="en-US" sz="3200" b="1" dirty="0">
                <a:solidFill>
                  <a:srgbClr val="FF0000"/>
                </a:solidFill>
              </a:rPr>
              <a:t> </a:t>
            </a:r>
            <a:r>
              <a:rPr lang="en-US" sz="3200" b="1" dirty="0" err="1">
                <a:solidFill>
                  <a:srgbClr val="FF0000"/>
                </a:solidFill>
              </a:rPr>
              <a:t>agrestis</a:t>
            </a:r>
            <a:r>
              <a:rPr lang="en-US" sz="3200" b="1" dirty="0">
                <a:solidFill>
                  <a:srgbClr val="FF0000"/>
                </a:solidFill>
              </a:rPr>
              <a:t> ( </a:t>
            </a:r>
            <a:r>
              <a:rPr lang="en-US" sz="3200" b="1" dirty="0" err="1">
                <a:solidFill>
                  <a:srgbClr val="FF0000"/>
                </a:solidFill>
              </a:rPr>
              <a:t>Mollusea</a:t>
            </a:r>
            <a:r>
              <a:rPr lang="en-US" sz="3200" b="1" dirty="0">
                <a:solidFill>
                  <a:srgbClr val="FF0000"/>
                </a:solidFill>
              </a:rPr>
              <a:t>)</a:t>
            </a:r>
            <a:r>
              <a:rPr lang="ar-EG" sz="3200" b="1" dirty="0"/>
              <a:t> نوع من القواقع , تتغذى على حبوب و أوراق البادرات الصغيرة لنباتات القمح .التجارب التى أجريت لدراسة هذه الأفة , أوضحت أن ترك بقايا المحصول و خاصة القش على سطح التربة يؤدى الى زيادة كبيرة فى أعداد هذه الأفة </a:t>
            </a:r>
            <a:r>
              <a:rPr lang="ar-EG" sz="3200" b="1" dirty="0" smtClean="0"/>
              <a:t>(خاصة </a:t>
            </a:r>
            <a:r>
              <a:rPr lang="ar-EG" sz="3200" b="1" dirty="0"/>
              <a:t>تحت ظروف الخريف </a:t>
            </a:r>
            <a:r>
              <a:rPr lang="ar-EG" sz="3200" b="1" dirty="0" smtClean="0"/>
              <a:t>الرطب) </a:t>
            </a:r>
            <a:r>
              <a:rPr lang="ar-EG" sz="3200" b="1" dirty="0"/>
              <a:t>.أن الوضع يصبح شديد الخطورة بالنسبة للحبوب و البادرات  تحت الزراعة بدون خدمة  - أن ترك الجور مكشوفة عند الزراعة يزيد من صعوبة الأمر حيث تمثل الحبوب المكشوفة مصدراً لغذاء هذه الأفة. يمكن القول أن أسلوب الزراعة بدون خدمة يخلق الظروف المناسبة لزيادة درجة أصابة المحصول بهذه الأفة. أن حرق مخلفات المحصول و تغطية التقاوى بالجور جيداً عند الزراعة بدون خدمة قد يؤديا الى خفض مستوى الأصابة بهذه الأفة مقارنة بمعاملة الخدمة التقليدية . أن أتباع أسلوب الزراعة بدون خدمة فى بعض المحاصيل قد يتطلب أستخدام المقاومة الكيماوية لهذه الأفة .</a:t>
            </a:r>
            <a:endParaRPr lang="en-US" sz="32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512360"/>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lnSpc>
                <a:spcPct val="130000"/>
              </a:lnSpc>
            </a:pPr>
            <a:r>
              <a:rPr lang="en-US" sz="3600" b="1" i="1" dirty="0" err="1">
                <a:solidFill>
                  <a:srgbClr val="FF0000"/>
                </a:solidFill>
              </a:rPr>
              <a:t>Oscinella</a:t>
            </a:r>
            <a:r>
              <a:rPr lang="en-US" sz="3600" b="1" i="1" dirty="0">
                <a:solidFill>
                  <a:srgbClr val="FF0000"/>
                </a:solidFill>
              </a:rPr>
              <a:t> </a:t>
            </a:r>
            <a:r>
              <a:rPr lang="en-US" sz="3600" b="1" i="1" dirty="0" err="1">
                <a:solidFill>
                  <a:srgbClr val="FF0000"/>
                </a:solidFill>
              </a:rPr>
              <a:t>pusilla</a:t>
            </a:r>
            <a:r>
              <a:rPr lang="ar-EG" sz="3600" b="1" i="1" dirty="0">
                <a:solidFill>
                  <a:srgbClr val="FF0000"/>
                </a:solidFill>
              </a:rPr>
              <a:t>  </a:t>
            </a:r>
            <a:r>
              <a:rPr lang="ar-EG" sz="3600" b="1" dirty="0"/>
              <a:t>ذبابة تعيش فى و تتغذى على سيقان نباتات القمح و سيقان بعض الحشائش النجيلية كذلك تتغذى على أعضاء الزهرة (المتك) .تحت أسلوب الزراعة التقليدية الجيل الثالث لهذه الذبابة تتغذى على بقايا المحصول المتحللة و جذورها , بينما تحت الزراعة بدون خدمة تتغذى الذبابة على بقايا المحصول الميته الموجودة على السطح. أن أسلوب الزراعة بدون خدمة يعتبر خطراً بالنسبة لمحاصيل الحبوب و العلف النجيلية مقارنة بأسلوب الزراعة التقليدى فى وجود هذه الأفة بشكل و بائى .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247864"/>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4000" b="1" dirty="0">
                <a:solidFill>
                  <a:srgbClr val="FF0000"/>
                </a:solidFill>
              </a:rPr>
              <a:t>يمكن تلخيص أهم النتائج المتحصل عليها فيما </a:t>
            </a:r>
            <a:r>
              <a:rPr lang="ar-EG" sz="4000" b="1" dirty="0" smtClean="0">
                <a:solidFill>
                  <a:srgbClr val="FF0000"/>
                </a:solidFill>
              </a:rPr>
              <a:t>يلى:</a:t>
            </a:r>
          </a:p>
          <a:p>
            <a:pPr marL="571500" lvl="0" indent="-571500" algn="just" rtl="1">
              <a:buFont typeface="Arial" pitchFamily="34" charset="0"/>
              <a:buChar char="•"/>
            </a:pPr>
            <a:r>
              <a:rPr lang="ar-EG" sz="3600" b="1" dirty="0"/>
              <a:t>تكرا زراعة المحاصيل </a:t>
            </a:r>
            <a:r>
              <a:rPr lang="ar-EG" sz="3600" b="1" dirty="0" smtClean="0"/>
              <a:t>(المساحات </a:t>
            </a:r>
            <a:r>
              <a:rPr lang="ar-EG" sz="3600" b="1" dirty="0"/>
              <a:t>الكبيرة وتمكث مدة تتعدى </a:t>
            </a:r>
            <a:r>
              <a:rPr lang="ar-EG" sz="3600" b="1" dirty="0" smtClean="0"/>
              <a:t>6شهور) </a:t>
            </a:r>
            <a:r>
              <a:rPr lang="ar-EG" sz="3600" b="1" dirty="0"/>
              <a:t>يساعد على أنتشار الحشائش المعمرة خاصة التى تتكاثر خضرياً وكذلك العديد من الحشائش الحولية .</a:t>
            </a:r>
            <a:endParaRPr lang="en-US" sz="3600" b="1" dirty="0"/>
          </a:p>
          <a:p>
            <a:pPr marL="571500" lvl="0" indent="-571500" algn="just" rtl="1">
              <a:buFont typeface="Arial" pitchFamily="34" charset="0"/>
              <a:buChar char="•"/>
            </a:pPr>
            <a:r>
              <a:rPr lang="ar-EG" sz="3600" b="1" dirty="0"/>
              <a:t>زراعة محاصيل الحبوب تحت هذا الأسلوب قد يؤدى للأصابة و أنتشار الكثير من الأمراض و الحشرات .</a:t>
            </a:r>
            <a:endParaRPr lang="en-US" sz="3600" b="1" dirty="0"/>
          </a:p>
          <a:p>
            <a:pPr marL="571500" lvl="0" indent="-571500" algn="just" rtl="1">
              <a:buFont typeface="Arial" pitchFamily="34" charset="0"/>
              <a:buChar char="•"/>
            </a:pPr>
            <a:r>
              <a:rPr lang="ar-EG" sz="3600" b="1" dirty="0"/>
              <a:t>بدون أستخدام أى من وسائل المقاومة لهذه الأفات خاصة المبيدات المتخصصة فان نجاح زراعة محاصيل الحبوب والحصول على محصول عالى تحت أسلوب الزراعة بدون خدمة, يصبح صعباً</a:t>
            </a:r>
            <a:r>
              <a:rPr lang="ar-EG" sz="3600" b="1" dirty="0" smtClean="0"/>
              <a:t>.</a:t>
            </a:r>
            <a:endParaRPr lang="ar-EG" sz="3600" b="1" dirty="0" smtClean="0">
              <a:solidFill>
                <a:srgbClr val="FF0000"/>
              </a:solidFill>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740307"/>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571500" lvl="0" indent="-571500" algn="just" rtl="1">
              <a:buFont typeface="Arial" pitchFamily="34" charset="0"/>
              <a:buChar char="•"/>
            </a:pPr>
            <a:r>
              <a:rPr lang="ar-EG" sz="3600" b="1" dirty="0"/>
              <a:t>أن خدمة الأرض بالقلاب تعمل على القلب و الخلط التام للطبقة بعمق 25سم – عند الزراعة بدون خدمة الأثارة تكون للطبقة السطحية بعمق (2,5سم) . </a:t>
            </a:r>
            <a:endParaRPr lang="en-US" sz="3600" b="1" dirty="0"/>
          </a:p>
          <a:p>
            <a:pPr marL="571500" lvl="0" indent="-571500" algn="just" rtl="1">
              <a:buFont typeface="Arial" pitchFamily="34" charset="0"/>
              <a:buChar char="•"/>
            </a:pPr>
            <a:r>
              <a:rPr lang="ar-EG" sz="3600" b="1" dirty="0"/>
              <a:t>المعاملة بالقلاب تعمل على أنتشار بذور الحشائش بكامل طبقة الحرث  فى حين تحت الزراعة بدون خدمة تتركز البذور قريبة جداً من سطح التربة .</a:t>
            </a:r>
            <a:endParaRPr lang="en-US" sz="3600" b="1" dirty="0"/>
          </a:p>
          <a:p>
            <a:pPr marL="571500" lvl="0" indent="-571500" algn="just" rtl="1">
              <a:buFont typeface="Arial" pitchFamily="34" charset="0"/>
              <a:buChar char="•"/>
            </a:pPr>
            <a:r>
              <a:rPr lang="ar-EG" sz="3600" b="1" dirty="0"/>
              <a:t>كانت النتائج لبعض الدراسات غير منطقية, حيث كانت كثافة الحشائش النابتة تحت الزراعة بدون خدمة أقل مما فى الأراض المحروثة </a:t>
            </a:r>
            <a:r>
              <a:rPr lang="ar-EG" sz="3600" b="1" dirty="0" smtClean="0"/>
              <a:t>(ذلك </a:t>
            </a:r>
            <a:r>
              <a:rPr lang="ar-EG" sz="3600" b="1" dirty="0"/>
              <a:t>يمكن أن يحدث عندما تكون مخلفات المحصول السابق كثيفة فتعمل على تغطية المنطقة بين السطور أو الخطوط مما يحجب الضوء عن بذور الحشائش و يصعب من </a:t>
            </a:r>
            <a:r>
              <a:rPr lang="ar-EG" sz="3600" b="1" dirty="0" smtClean="0"/>
              <a:t>أنباتها) </a:t>
            </a:r>
            <a:r>
              <a:rPr lang="ar-EG" sz="3600" b="1" dirty="0"/>
              <a:t>.</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740307"/>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571500" lvl="0" indent="-571500" algn="just" rtl="1">
              <a:buFont typeface="Arial" pitchFamily="34" charset="0"/>
              <a:buChar char="•"/>
            </a:pPr>
            <a:r>
              <a:rPr lang="ar-EG" sz="3600" b="1" dirty="0"/>
              <a:t>أسلوب الزراعة بدون خدمة و المتبع فيه حرق المخلفات قبل الرزاعة , قد أدى الى القضاء على عدد كبير من الحشائش الحولية ضيقة الأوراق خاصة الزمير .</a:t>
            </a:r>
            <a:endParaRPr lang="en-US" sz="3600" b="1" dirty="0"/>
          </a:p>
          <a:p>
            <a:pPr marL="571500" lvl="0" indent="-571500" algn="just" rtl="1">
              <a:buFont typeface="Arial" pitchFamily="34" charset="0"/>
              <a:buChar char="•"/>
            </a:pPr>
            <a:r>
              <a:rPr lang="ar-EG" sz="3600" b="1" dirty="0"/>
              <a:t>كانت النتائج عكسية لبعض البحوث, حيث زادت أعداد نباتات الزمير تحت الزراعة بدون خدمة وبشكل واضح مقارنة بالأراض المحروثة - وجد أن مخزون الأرض من بذور هذه الحشيشة تحت هذه الظروف كان كبيراًو بشكل واضح عن البذور الساقطة من نباتاتها . </a:t>
            </a:r>
            <a:endParaRPr lang="en-US" sz="3600" b="1" dirty="0"/>
          </a:p>
          <a:p>
            <a:pPr marL="571500" lvl="0" indent="-571500" algn="just" rtl="1">
              <a:buFont typeface="Arial" pitchFamily="34" charset="0"/>
              <a:buChar char="•"/>
            </a:pPr>
            <a:r>
              <a:rPr lang="ar-EG" sz="3600" b="1" dirty="0"/>
              <a:t>أن بذور حشيشة الزمير التى تنبت مبكراً تحت الزراعة بدون خدمة تكون لها فرصة الأستمرار فى </a:t>
            </a:r>
            <a:r>
              <a:rPr lang="ar-EG" sz="3600" b="1" dirty="0" smtClean="0"/>
              <a:t>النمو, </a:t>
            </a:r>
            <a:r>
              <a:rPr lang="ar-EG" sz="3600" b="1" dirty="0"/>
              <a:t>خاصة فى حالة عدم أجراء العزيق أو أستخدام أى من المبيدات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940088"/>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571500" lvl="0" indent="-571500" algn="just" rtl="1">
              <a:spcBef>
                <a:spcPts val="1200"/>
              </a:spcBef>
              <a:spcAft>
                <a:spcPts val="1200"/>
              </a:spcAft>
              <a:buFont typeface="Arial" pitchFamily="34" charset="0"/>
              <a:buChar char="•"/>
            </a:pPr>
            <a:r>
              <a:rPr lang="ar-EG" sz="3600" b="1" dirty="0"/>
              <a:t>للقضاء على هذه الحشيشة لابد من أثارتها للأنبات قبل الزراعة ثم حرقها مع القش أو أستخدام العزيق الألى مرتين أو أكثر بواسطة الأمشاط المرنة أو أستخدام أحدى المبيدات قبل زراعة المحصول </a:t>
            </a:r>
            <a:r>
              <a:rPr lang="ar-EG" sz="3600" b="1" dirty="0" smtClean="0"/>
              <a:t>.</a:t>
            </a:r>
          </a:p>
          <a:p>
            <a:pPr marL="571500" lvl="0" indent="-571500" algn="just" rtl="1">
              <a:spcBef>
                <a:spcPts val="1200"/>
              </a:spcBef>
              <a:spcAft>
                <a:spcPts val="1200"/>
              </a:spcAft>
              <a:buFont typeface="Arial" pitchFamily="34" charset="0"/>
              <a:buChar char="•"/>
            </a:pPr>
            <a:r>
              <a:rPr lang="ar-EG" sz="3600" b="1" dirty="0" smtClean="0"/>
              <a:t>بالنسبة </a:t>
            </a:r>
            <a:r>
              <a:rPr lang="ar-EG" sz="3600" b="1" dirty="0"/>
              <a:t>للحشائش الأخرى والمتواجدة بالحقول لابد من وقف أنتشارها والحد من خطورتها وذلك بأبادتها من على حواف الحقول و المشايات قبل أنتقالها للحقول بأستخدام العزق الألى لهذه الأطراف كذلك حرق مخلفات المحصول السابق بعد حصاده , ذلك يقضى و بشكل كبير على معظم بذور الحشائش .</a:t>
            </a:r>
            <a:endParaRPr lang="en-US" sz="36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661375"/>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lnSpc>
                <a:spcPct val="150000"/>
              </a:lnSpc>
            </a:pPr>
            <a:r>
              <a:rPr lang="en-US" sz="3200" b="1" dirty="0" smtClean="0">
                <a:solidFill>
                  <a:srgbClr val="FF0000"/>
                </a:solidFill>
                <a:cs typeface="+mj-cs"/>
              </a:rPr>
              <a:t>Pollard </a:t>
            </a:r>
            <a:r>
              <a:rPr lang="en-US" sz="3200" b="1" dirty="0">
                <a:solidFill>
                  <a:srgbClr val="FF0000"/>
                </a:solidFill>
                <a:cs typeface="+mj-cs"/>
              </a:rPr>
              <a:t>and </a:t>
            </a:r>
            <a:r>
              <a:rPr lang="en-US" sz="3200" b="1" dirty="0" err="1">
                <a:solidFill>
                  <a:srgbClr val="FF0000"/>
                </a:solidFill>
                <a:cs typeface="+mj-cs"/>
              </a:rPr>
              <a:t>Cussans</a:t>
            </a:r>
            <a:r>
              <a:rPr lang="en-US" sz="3200" b="1" dirty="0">
                <a:solidFill>
                  <a:srgbClr val="FF0000"/>
                </a:solidFill>
                <a:cs typeface="+mj-cs"/>
              </a:rPr>
              <a:t>, 1979</a:t>
            </a:r>
            <a:r>
              <a:rPr lang="ar-EG" sz="3200" b="1" dirty="0">
                <a:solidFill>
                  <a:srgbClr val="FF0000"/>
                </a:solidFill>
                <a:cs typeface="+mj-cs"/>
              </a:rPr>
              <a:t> </a:t>
            </a:r>
            <a:r>
              <a:rPr lang="ar-EG" sz="3200" b="1" dirty="0">
                <a:cs typeface="+mj-cs"/>
              </a:rPr>
              <a:t>أوضح أن عدد الحشائش عريضة الأوراق بالتربة المحروثة كان أكبر بشكل واضح مما فى معاملة الزراعة بدون خدمة ـــ كما لوحظ أن هذه الأختلافات خلال فترة أجراء البحث (5سنوات) لم تتغير بشكل كبير. كما أوضحت النتائج أحتواء التربة على أحتياطى كبير من البذور لبعض أنواع من الحشائش عريضة الأوراق تحت الزراعة بدون خدمة, بالرغم من أن  فى بعض السنوات كانت أعداد الحشائش النابتة قليلة , الا أن التأثير العام لطرق الخدمة على مدى أنتشار الحشائش كان غير منطقى خلال سنوات البحث </a:t>
            </a:r>
            <a:r>
              <a:rPr lang="ar-EG" sz="3200" b="1" dirty="0" smtClean="0">
                <a:cs typeface="+mj-cs"/>
              </a:rPr>
              <a:t>.</a:t>
            </a:r>
            <a:endParaRPr lang="en-US" sz="4000" dirty="0">
              <a:solidFill>
                <a:srgbClr val="FF0000"/>
              </a:solidFill>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940088"/>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571500" lvl="0" indent="-571500" algn="just" rtl="1">
              <a:spcBef>
                <a:spcPts val="1200"/>
              </a:spcBef>
              <a:spcAft>
                <a:spcPts val="1200"/>
              </a:spcAft>
              <a:buFont typeface="Arial" pitchFamily="34" charset="0"/>
              <a:buChar char="•"/>
            </a:pPr>
            <a:r>
              <a:rPr lang="ar-EG" sz="3600" b="1" dirty="0" smtClean="0"/>
              <a:t>أستخدام المبيدات فى الوقت المناسب ـ أن رش المبيد قبل ظهور بادرات الحشيشة قد يعطى فرصة لنموها وأكسابها قدرة عالية على المنافسة, عموماً تحت الزراعة بدون خدمة يفضل تنوع أساليب مقاومة الحشائش . </a:t>
            </a:r>
          </a:p>
          <a:p>
            <a:pPr marL="571500" lvl="0" indent="-571500" algn="just" rtl="1">
              <a:spcBef>
                <a:spcPts val="1200"/>
              </a:spcBef>
              <a:spcAft>
                <a:spcPts val="1200"/>
              </a:spcAft>
              <a:buFont typeface="Arial" pitchFamily="34" charset="0"/>
              <a:buChar char="•"/>
            </a:pPr>
            <a:r>
              <a:rPr lang="ar-EG" sz="3600" b="1" dirty="0" smtClean="0"/>
              <a:t>من أهم الجوانب الأيجابية للزراعة بدون خدمة عند تطبيقها لعدة سنوات, زيادة محتوى التربة من المادة العضوية وهذا المحتوى قد يعيق فاعلية بعض المبيدات خاصة التى تضاف قبل أنبات الحشائش, لذلك يفضل أستخدام المبيدات المتخيرة بعد الأنبات لبذور المحصول والحشائش .</a:t>
            </a:r>
            <a:endParaRPr lang="en-US" sz="36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494085"/>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lvl="0" algn="just" rtl="1"/>
            <a:r>
              <a:rPr lang="ar-EG" sz="3200" b="1" dirty="0"/>
              <a:t>أن الحشائش المعمرة ضيقة الأوراق والتى تتكاثر بالريزومات, عادة ما تكون مجموع جذرى كبير ينتشر بالطبقة السطحية شاغراً المسام و الفراغات بالتربة مزاحماً بذلك جذور نباتات المحصول. وهذه الحشائش عادة ما تنمو فى الظروف الغير ملائمة لنمو نباتات المحصول. والمجموع الجذرى لهذه الحشائش عادة ما تدخل طور سكون فى حالة أذا ما كانت الظروف غير موائمة ثم تعاود مرة أخرى للنشاط عند تحسن الظروف. وبعض من هذه الحشائش تفرز بعض المواد السامة التى تؤثر سلباً على نباتات المحصول النامية. مثل الحشائش السابقة تمثل خطورة تحت أى نظام خدمة و هذه الخطورة تزداد فى حالة الزراعة المتكررة لمحاصيل الحبوب. أن الزراعة بدون خدمة أو </a:t>
            </a:r>
            <a:r>
              <a:rPr lang="en-US" sz="3200" b="1" dirty="0"/>
              <a:t>minimum tillage </a:t>
            </a:r>
            <a:r>
              <a:rPr lang="ar-EG" sz="3200" b="1" dirty="0"/>
              <a:t> - قد تساهم فى وفرة الظروف الملائمة لنمو مثل هذه الحشائش. أساليب المقاومة لهذه الحشائش يمكن تلخيصها فيما يلى :</a:t>
            </a:r>
            <a:endParaRPr lang="en-US" sz="32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909310"/>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742950" lvl="0" indent="-742950" algn="just" rtl="1">
              <a:lnSpc>
                <a:spcPct val="150000"/>
              </a:lnSpc>
              <a:buFont typeface="+mj-lt"/>
              <a:buAutoNum type="arabicPeriod"/>
            </a:pPr>
            <a:r>
              <a:rPr lang="ar-EG" sz="3600" b="1" dirty="0"/>
              <a:t>أتباع أسلوب الزراعة المباشرة من خلال دورة زراعية و أدخال المحاصيل المنزرعة على خطوط و التى </a:t>
            </a:r>
            <a:r>
              <a:rPr lang="ar-EG" sz="3600" b="1" dirty="0" smtClean="0"/>
              <a:t>تعزق.</a:t>
            </a:r>
            <a:endParaRPr lang="en-US" sz="3600" b="1" dirty="0"/>
          </a:p>
          <a:p>
            <a:pPr marL="742950" lvl="0" indent="-742950" algn="just" rtl="1">
              <a:lnSpc>
                <a:spcPct val="150000"/>
              </a:lnSpc>
              <a:buFont typeface="+mj-lt"/>
              <a:buAutoNum type="arabicPeriod"/>
            </a:pPr>
            <a:r>
              <a:rPr lang="ar-EG" sz="3600" b="1" dirty="0"/>
              <a:t>عدم ترك الأرض بور خالية من النباتات .</a:t>
            </a:r>
            <a:endParaRPr lang="en-US" sz="3600" b="1" dirty="0"/>
          </a:p>
          <a:p>
            <a:pPr marL="742950" lvl="0" indent="-742950" algn="just" rtl="1">
              <a:lnSpc>
                <a:spcPct val="150000"/>
              </a:lnSpc>
              <a:buFont typeface="+mj-lt"/>
              <a:buAutoNum type="arabicPeriod"/>
            </a:pPr>
            <a:r>
              <a:rPr lang="ar-EG" sz="3600" b="1" dirty="0"/>
              <a:t>قلب هذه الحشائش ثم تجميعها من على السطح بأستخدام الأمشاط ذات الأسنان  مع المخلفات الأخرى و حرقها  - بعد أثارتها للأنبات .</a:t>
            </a:r>
            <a:endParaRPr lang="en-US" sz="3600" b="1" dirty="0"/>
          </a:p>
          <a:p>
            <a:pPr marL="742950" lvl="0" indent="-742950" algn="just" rtl="1">
              <a:lnSpc>
                <a:spcPct val="150000"/>
              </a:lnSpc>
              <a:buFont typeface="+mj-lt"/>
              <a:buAutoNum type="arabicPeriod"/>
            </a:pPr>
            <a:r>
              <a:rPr lang="ar-EG" sz="3600" b="1" dirty="0"/>
              <a:t>أستخدام المبيدات المتخيرة .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986528"/>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514350" lvl="0" indent="-514350" algn="just" rtl="1">
              <a:buFont typeface="+mj-lt"/>
              <a:buAutoNum type="arabicPeriod" startAt="5"/>
            </a:pPr>
            <a:r>
              <a:rPr lang="ar-EG" sz="3200" b="1" dirty="0"/>
              <a:t>هذه الحشائش قد تنتشر تحت ظروف البناء و التحبب السئ للتربة عند الزراعة بدون خدمة , كما يزداد هذا الأثر السئ عند وجود بقعة من الحشائش بالحقل و أيضاً اذا ما كانت التربة بالحقل </a:t>
            </a:r>
            <a:r>
              <a:rPr lang="ar-EG" sz="3200" b="1" dirty="0" smtClean="0"/>
              <a:t>غدقة (هذه </a:t>
            </a:r>
            <a:r>
              <a:rPr lang="ar-EG" sz="3200" b="1" dirty="0"/>
              <a:t>الظروف قد تكون غير مناسبة لنمو نباتات المحصول و على العكس بالنسبة لنباتات الحشائش) حيث يكون الأنتشار لجذور الحشائش قوياً مقارنة بجذور نباتات المحصول تحت هذه </a:t>
            </a:r>
            <a:r>
              <a:rPr lang="ar-EG" sz="3200" b="1" dirty="0" smtClean="0"/>
              <a:t>الظروف.</a:t>
            </a:r>
            <a:endParaRPr lang="en-US" sz="3200" b="1" dirty="0"/>
          </a:p>
          <a:p>
            <a:pPr marL="514350" lvl="0" indent="-514350" algn="just" rtl="1">
              <a:buFont typeface="+mj-lt"/>
              <a:buAutoNum type="arabicPeriod" startAt="5"/>
            </a:pPr>
            <a:r>
              <a:rPr lang="ar-EG" sz="3200" b="1" dirty="0"/>
              <a:t>معظم المبيدات تقضى فقط على النموات الخضرية للحشائش و التى تعاود مرة أخرى التكوين, لذلك لابد من زيادة كفاءة عمل المبيد بأن يضاف تحت ظروف المناخ الجاف - فترة تكون الريزومات الجديدة و هى أكثر مراحل النمو نشاطاً -  ألا تكون الأضافة فترة أنخفاض درجة الحرارة حتى لاتدخل نباتات الحشائش فى حالة سكون و تكون حركة المبيد بطيئة  - أن يكون رش المبيد بشكل متجانس بالحقل .</a:t>
            </a:r>
            <a:endParaRPr lang="en-US" sz="32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650860"/>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742950" lvl="0" indent="-742950" algn="just" rtl="1">
              <a:lnSpc>
                <a:spcPct val="150000"/>
              </a:lnSpc>
              <a:buFont typeface="+mj-lt"/>
              <a:buAutoNum type="arabicPeriod" startAt="7"/>
            </a:pPr>
            <a:r>
              <a:rPr lang="ar-EG" sz="3600" b="1" dirty="0"/>
              <a:t>الحشائش المعمرة عريضة الأوراق كما فى ضيقة الأوراق, جذورها الوتدية فى غياب طرق المكافحة تنمو وبشكل سريع بعض من هذه الحشائش أذا ما قطعت أجزاء منها أثناء العزيق وأنتشرت بالحقل يمكن أن تعاود النمو .</a:t>
            </a:r>
            <a:endParaRPr lang="en-US" sz="3600" b="1" dirty="0"/>
          </a:p>
          <a:p>
            <a:pPr marL="742950" lvl="0" indent="-742950" algn="just" rtl="1">
              <a:lnSpc>
                <a:spcPct val="150000"/>
              </a:lnSpc>
              <a:buFont typeface="+mj-lt"/>
              <a:buAutoNum type="arabicPeriod" startAt="7"/>
            </a:pPr>
            <a:r>
              <a:rPr lang="ar-EG" sz="3600" b="1" dirty="0"/>
              <a:t>هذه الحشائش كما فى ضيقة الأوراق لابد من مقاومتها و تنظيف الحقل منها قبل تطبيق أسلوب الزراعة بدون خدمة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863417"/>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4000" b="1" dirty="0">
                <a:solidFill>
                  <a:srgbClr val="FF0000"/>
                </a:solidFill>
              </a:rPr>
              <a:t>من العوامل التى تحدد درجة أصابة المحصول بالأمراض مايلى </a:t>
            </a:r>
            <a:r>
              <a:rPr lang="ar-EG" sz="4000" b="1" dirty="0" smtClean="0">
                <a:solidFill>
                  <a:srgbClr val="FF0000"/>
                </a:solidFill>
              </a:rPr>
              <a:t>:</a:t>
            </a:r>
          </a:p>
          <a:p>
            <a:pPr marL="571500" lvl="0" indent="-571500" algn="just" rtl="1">
              <a:lnSpc>
                <a:spcPct val="125000"/>
              </a:lnSpc>
              <a:buFont typeface="Arial" pitchFamily="34" charset="0"/>
              <a:buChar char="•"/>
            </a:pPr>
            <a:r>
              <a:rPr lang="ar-EG" sz="3600" dirty="0" smtClean="0"/>
              <a:t>كمية </a:t>
            </a:r>
            <a:r>
              <a:rPr lang="ar-EG" sz="3600" dirty="0"/>
              <a:t>المسبب المرضى و أنتشاره بشكل كافى لأحداث تطور فى الأصابة .</a:t>
            </a:r>
            <a:endParaRPr lang="en-US" sz="3600" dirty="0"/>
          </a:p>
          <a:p>
            <a:pPr marL="571500" lvl="0" indent="-571500" algn="just" rtl="1">
              <a:lnSpc>
                <a:spcPct val="125000"/>
              </a:lnSpc>
              <a:buFont typeface="Arial" pitchFamily="34" charset="0"/>
              <a:buChar char="•"/>
            </a:pPr>
            <a:r>
              <a:rPr lang="ar-EG" sz="3600" dirty="0"/>
              <a:t>درجة حساسية النبات للمرض .</a:t>
            </a:r>
            <a:endParaRPr lang="en-US" sz="3600" dirty="0"/>
          </a:p>
          <a:p>
            <a:pPr marL="571500" lvl="0" indent="-571500" algn="just" rtl="1">
              <a:lnSpc>
                <a:spcPct val="125000"/>
              </a:lnSpc>
              <a:buFont typeface="Arial" pitchFamily="34" charset="0"/>
              <a:buChar char="•"/>
            </a:pPr>
            <a:r>
              <a:rPr lang="ar-EG" sz="3600" dirty="0"/>
              <a:t>أن يكون الوسط مناسب لأنتشار المرض .</a:t>
            </a:r>
            <a:endParaRPr lang="en-US" sz="3600" dirty="0"/>
          </a:p>
          <a:p>
            <a:pPr marL="571500" lvl="0" indent="-571500" algn="just" rtl="1">
              <a:lnSpc>
                <a:spcPct val="125000"/>
              </a:lnSpc>
              <a:buFont typeface="Arial" pitchFamily="34" charset="0"/>
              <a:buChar char="•"/>
            </a:pPr>
            <a:r>
              <a:rPr lang="ar-EG" sz="3600" dirty="0"/>
              <a:t>وجود نباتات للحشائش نامية بدون مقاومة بين نباتات المحصول كمصدر للأصابة بالعديد من الأمراض .</a:t>
            </a:r>
            <a:endParaRPr lang="en-US" sz="3600" dirty="0"/>
          </a:p>
          <a:p>
            <a:pPr marL="571500" lvl="0" indent="-571500" algn="just" rtl="1">
              <a:lnSpc>
                <a:spcPct val="125000"/>
              </a:lnSpc>
              <a:buFont typeface="Arial" pitchFamily="34" charset="0"/>
              <a:buChar char="•"/>
            </a:pPr>
            <a:r>
              <a:rPr lang="ar-EG" sz="3600" dirty="0"/>
              <a:t>بقايا النباتات الميته قد تكون مصدر للأصابة , لأحتفاظها بالكثير من المسببات المرضية . </a:t>
            </a:r>
            <a:endParaRPr lang="en-US" sz="3600"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186309"/>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r>
              <a:rPr lang="ar-EG" sz="3600" b="1" dirty="0">
                <a:solidFill>
                  <a:srgbClr val="FF0000"/>
                </a:solidFill>
              </a:rPr>
              <a:t>من العوامل ذات العلاقة بأسلوب الزراعة بدون خدمة و تؤثر على أصابة المحصول بالأمراض :</a:t>
            </a:r>
            <a:endParaRPr lang="en-US" sz="3600" dirty="0">
              <a:solidFill>
                <a:srgbClr val="FF0000"/>
              </a:solidFill>
            </a:endParaRPr>
          </a:p>
          <a:p>
            <a:pPr marL="571500" lvl="0" indent="-571500" algn="just" rtl="1">
              <a:buFont typeface="Arial" pitchFamily="34" charset="0"/>
              <a:buChar char="•"/>
            </a:pPr>
            <a:r>
              <a:rPr lang="ar-EG" sz="3600" b="1" dirty="0"/>
              <a:t>ميعاد الزراعة – الظروف المناخية المصاحبة لميعاد الزراعة قد تتسبب فى زيادة الأصابة بالأمراض (الأصابة بالبياض الدقيقى عند الزراعة المبكرة لبعض محاصيل الحبوب الشتوية , نتيجة للأرتفاع النسبى فى درجة الحرارة)</a:t>
            </a:r>
            <a:endParaRPr lang="en-US" sz="3600" b="1" dirty="0"/>
          </a:p>
          <a:p>
            <a:pPr marL="571500" lvl="0" indent="-571500" algn="just" rtl="1">
              <a:buFont typeface="Arial" pitchFamily="34" charset="0"/>
              <a:buChar char="•"/>
            </a:pPr>
            <a:r>
              <a:rPr lang="ar-EG" sz="3600" b="1" dirty="0"/>
              <a:t>مستوى توزيع العناصر الغذائية بالتربة تحت الزراعة بدون خدمة قد يؤثر على عملية الأصابة (هذه العلاقة غير ثابته) وجد أن زيادة معدلا ت التسميد الأزوتى قد تقلل من معدل الأصابة بالكثير من الأمراض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247864"/>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571500" lvl="0" indent="-571500" algn="just" rtl="1">
              <a:spcBef>
                <a:spcPts val="1200"/>
              </a:spcBef>
              <a:spcAft>
                <a:spcPts val="1200"/>
              </a:spcAft>
              <a:buFont typeface="Arial" pitchFamily="34" charset="0"/>
              <a:buChar char="•"/>
            </a:pPr>
            <a:r>
              <a:rPr lang="ar-EG" sz="3600" b="1" dirty="0"/>
              <a:t>الأصابة الحشرية قد تسهل وتساهم فى الأصابة بالأمراض – أسلوب الزراعة بدون خدمة قد يؤثر على درجة أصابة نباتات المحصول  بالحشرات و بالتالى وبشكل غير مباشر يؤثر على درجة الأصابة بالأمراض .</a:t>
            </a:r>
            <a:endParaRPr lang="en-US" sz="3600" b="1" dirty="0"/>
          </a:p>
          <a:p>
            <a:pPr marL="571500" lvl="0" indent="-571500" algn="just" rtl="1">
              <a:spcBef>
                <a:spcPts val="1200"/>
              </a:spcBef>
              <a:spcAft>
                <a:spcPts val="1200"/>
              </a:spcAft>
              <a:buFont typeface="Arial" pitchFamily="34" charset="0"/>
              <a:buChar char="•"/>
            </a:pPr>
            <a:r>
              <a:rPr lang="ar-EG" sz="3600" b="1" dirty="0"/>
              <a:t>أسلوب الزراعة بدون خدمة قد يؤثر على نشاط الكائنات الحية, فقد يتسبب فى بقاء بعضها اكثر نشاطاً خاصة التى تعتبر من الأعداء الحيوية لبعض المسببات المرضية . </a:t>
            </a:r>
            <a:endParaRPr lang="en-US" sz="3600" b="1" dirty="0"/>
          </a:p>
          <a:p>
            <a:pPr marL="571500" lvl="0" indent="-571500" algn="just" rtl="1">
              <a:spcBef>
                <a:spcPts val="1200"/>
              </a:spcBef>
              <a:spcAft>
                <a:spcPts val="1200"/>
              </a:spcAft>
              <a:buFont typeface="Arial" pitchFamily="34" charset="0"/>
              <a:buChar char="•"/>
            </a:pPr>
            <a:r>
              <a:rPr lang="ar-EG" sz="3600" b="1" dirty="0"/>
              <a:t>لابد من الحرص والأهتمام بأختيار المبيدات المستخدمة لمكافحة المسببات المرضية خاصة الموجودة بالمخلفات النباتية و التى قد تنشط فى غياب نظام الحرث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617196"/>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571500" lvl="0" indent="-571500" algn="just" rtl="1">
              <a:spcBef>
                <a:spcPts val="1200"/>
              </a:spcBef>
              <a:spcAft>
                <a:spcPts val="1200"/>
              </a:spcAft>
              <a:buFont typeface="Arial" pitchFamily="34" charset="0"/>
              <a:buChar char="•"/>
            </a:pPr>
            <a:r>
              <a:rPr lang="ar-EG" sz="3200" b="1" dirty="0"/>
              <a:t>هناك بعض الحشرات التى تتغذى على بقايا النباتات المتحللة والمتعفنة وهى كائنات مفيدة, يتزايد عددها بالتربة تحت نظام الزراعة بدون خدمة, حيث تعمل على سرعة تحلل هذه المخلفات لتصبح أحدى مكونات الأرض العضوية .</a:t>
            </a:r>
            <a:endParaRPr lang="en-US" sz="3200" b="1" dirty="0"/>
          </a:p>
          <a:p>
            <a:pPr marL="571500" lvl="0" indent="-571500" algn="just" rtl="1">
              <a:spcBef>
                <a:spcPts val="1200"/>
              </a:spcBef>
              <a:spcAft>
                <a:spcPts val="1200"/>
              </a:spcAft>
              <a:buFont typeface="Arial" pitchFamily="34" charset="0"/>
              <a:buChar char="•"/>
            </a:pPr>
            <a:r>
              <a:rPr lang="ar-EG" sz="3200" b="1" dirty="0"/>
              <a:t>الديدان الأرضية و الأخرى التى تتغذى على المخلفات النباتية يتزايد عددها تحت الزراعة بدون خدمة , فالحرث يخلط و يدفن هذه الكائنات لأعماق كبيرة أو قد يقلبها على السطح فتتعرض للأفتراس من الأعداء الطبيعية كالطيور </a:t>
            </a:r>
            <a:r>
              <a:rPr lang="ar-EG" sz="3200" b="1" dirty="0" smtClean="0"/>
              <a:t>(لقد </a:t>
            </a:r>
            <a:r>
              <a:rPr lang="ar-EG" sz="3200" b="1" dirty="0"/>
              <a:t>سبق إيضاح الدور الذى تلعبه هذه </a:t>
            </a:r>
            <a:r>
              <a:rPr lang="ar-EG" sz="3200" b="1" dirty="0" smtClean="0"/>
              <a:t>الكائنات) </a:t>
            </a:r>
            <a:r>
              <a:rPr lang="ar-EG" sz="3200" b="1" dirty="0"/>
              <a:t>. </a:t>
            </a:r>
            <a:endParaRPr lang="en-US" sz="3200" b="1" dirty="0"/>
          </a:p>
          <a:p>
            <a:pPr marL="571500" lvl="0" indent="-571500" algn="just" rtl="1">
              <a:spcBef>
                <a:spcPts val="1200"/>
              </a:spcBef>
              <a:spcAft>
                <a:spcPts val="1200"/>
              </a:spcAft>
              <a:buFont typeface="Arial" pitchFamily="34" charset="0"/>
              <a:buChar char="•"/>
            </a:pPr>
            <a:r>
              <a:rPr lang="ar-EG" sz="3200" b="1" dirty="0"/>
              <a:t>أن تزايد أعداد بعض الأفات مثل القواقع تحت الزراعة بدون خدمة, يعتبر من أهم المشاكل حيث تتغذى هذه الأفة على الحبوب والأوراق للبادرات الصغيرة للمحصول .</a:t>
            </a:r>
            <a:endParaRPr lang="en-US" sz="32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693866"/>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marL="571500" lvl="0" indent="-571500" algn="just" rtl="1">
              <a:spcBef>
                <a:spcPts val="1200"/>
              </a:spcBef>
              <a:spcAft>
                <a:spcPts val="1200"/>
              </a:spcAft>
              <a:buFont typeface="Arial" pitchFamily="34" charset="0"/>
              <a:buChar char="•"/>
            </a:pPr>
            <a:r>
              <a:rPr lang="ar-EG" sz="3600" b="1" dirty="0"/>
              <a:t>ترك القش و بقايا المحصول السابق على الأرض يزيد من أعداد هذه الأفة  وبالتالى خطورتها خاصة أذا ما تركت الجور تحت نظام الزراعة بدون خدمة مكشوفة حيث تمثل الحبوب الموجودة بهذه الجور مصدراً </a:t>
            </a:r>
            <a:r>
              <a:rPr lang="ar-EG" sz="3600" b="1" dirty="0" smtClean="0"/>
              <a:t>لغذائها.</a:t>
            </a:r>
            <a:endParaRPr lang="en-US" sz="3600" b="1" dirty="0"/>
          </a:p>
          <a:p>
            <a:pPr marL="571500" lvl="0" indent="-571500" algn="just" rtl="1">
              <a:spcBef>
                <a:spcPts val="1200"/>
              </a:spcBef>
              <a:spcAft>
                <a:spcPts val="1200"/>
              </a:spcAft>
              <a:buFont typeface="Arial" pitchFamily="34" charset="0"/>
              <a:buChar char="•"/>
            </a:pPr>
            <a:r>
              <a:rPr lang="ar-EG" sz="3600" b="1" dirty="0"/>
              <a:t>أن حرق مخلفات المحصول و التغطية الجيدة للحبوب بالجور قد يؤدى لخفض مستوى الأصابة بهذه الأفة مقارنة بالزراعة التقليدية .</a:t>
            </a:r>
            <a:endParaRPr lang="en-US" sz="3600" b="1" dirty="0"/>
          </a:p>
          <a:p>
            <a:pPr marL="571500" lvl="0" indent="-571500" algn="just" rtl="1">
              <a:spcBef>
                <a:spcPts val="1200"/>
              </a:spcBef>
              <a:spcAft>
                <a:spcPts val="1200"/>
              </a:spcAft>
              <a:buFont typeface="Arial" pitchFamily="34" charset="0"/>
              <a:buChar char="•"/>
            </a:pPr>
            <a:r>
              <a:rPr lang="ar-EG" sz="3600" b="1" dirty="0"/>
              <a:t>قد يتطلب أحياناً تطبيق المقاومة الكيماوية للقضاء على هذه الأفة .</a:t>
            </a:r>
            <a:endParaRPr lang="en-US" sz="3600" b="1" dirty="0"/>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599564"/>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ctr" rtl="1">
              <a:lnSpc>
                <a:spcPct val="120000"/>
              </a:lnSpc>
            </a:pPr>
            <a:r>
              <a:rPr lang="ar-EG" sz="4000" b="1" dirty="0">
                <a:solidFill>
                  <a:srgbClr val="FF0000"/>
                </a:solidFill>
              </a:rPr>
              <a:t>الحشائش الحولية ضيقة الأوراق </a:t>
            </a:r>
            <a:endParaRPr lang="ar-EG" sz="4000" b="1" dirty="0" smtClean="0">
              <a:solidFill>
                <a:srgbClr val="FF0000"/>
              </a:solidFill>
            </a:endParaRPr>
          </a:p>
          <a:p>
            <a:pPr algn="just" rtl="1">
              <a:lnSpc>
                <a:spcPct val="114000"/>
              </a:lnSpc>
            </a:pPr>
            <a:r>
              <a:rPr lang="ar-EG" sz="3000" b="1" dirty="0"/>
              <a:t>البحوث التى أجريت بغرض دراسة مدى أنتشارهذه الحشائش أظهرت أن تحت أسلوب الزراعة بدون خدمة خاصة عند حرق القش قبل زراعة الأرض, كانت كمية الحشائش التى تم القضاء عليها من الزمير (</a:t>
            </a:r>
            <a:r>
              <a:rPr lang="en-US" sz="3000" b="1" i="1" dirty="0" err="1"/>
              <a:t>Avena</a:t>
            </a:r>
            <a:r>
              <a:rPr lang="en-US" sz="3000" b="1" dirty="0"/>
              <a:t> </a:t>
            </a:r>
            <a:r>
              <a:rPr lang="en-US" sz="3000" b="1" i="1" dirty="0"/>
              <a:t>spp</a:t>
            </a:r>
            <a:r>
              <a:rPr lang="en-US" sz="3000" b="1" dirty="0"/>
              <a:t>.</a:t>
            </a:r>
            <a:r>
              <a:rPr lang="ar-EG" sz="3000" b="1" dirty="0"/>
              <a:t> ) أكبر مما فى حالة أجراء الحرث بعد حصاد المحصول السابق مباشرة. لقد تطابقت النتائج السابقة و النتائج التى حصل عليها كل </a:t>
            </a:r>
            <a:r>
              <a:rPr lang="ar-EG" sz="3000" b="1" dirty="0" smtClean="0"/>
              <a:t>من</a:t>
            </a:r>
            <a:r>
              <a:rPr lang="en-US" sz="3000" b="1" dirty="0" smtClean="0"/>
              <a:t>(Wilson,1972 </a:t>
            </a:r>
            <a:r>
              <a:rPr lang="en-US" sz="3000" b="1" dirty="0"/>
              <a:t>)  </a:t>
            </a:r>
            <a:r>
              <a:rPr lang="ar-EG" sz="3000" b="1" dirty="0"/>
              <a:t>  و </a:t>
            </a:r>
            <a:r>
              <a:rPr lang="en-US" sz="3000" b="1" dirty="0"/>
              <a:t>(Wilson and Cussans,1972 ) </a:t>
            </a:r>
            <a:r>
              <a:rPr lang="ar-EG" sz="3000" b="1" dirty="0" smtClean="0"/>
              <a:t> على </a:t>
            </a:r>
            <a:r>
              <a:rPr lang="ar-EG" sz="3000" b="1" dirty="0"/>
              <a:t>محصول الشعير الربيعى, حيث كان أنتشار حشيشة الزمير عند الزراعة بدون خدمة أقل مما فى حالة الحرث بالقلاب. النتائج السابقة كانت معاكسة لما لوحظ فى البعض الأخر من التجارب, حيث كانت أعداد حشيشة (الزمير) تحت الزراعة بدون خدمة كبيراً بشكل واضح عما فى حالة الحرث بالقلاب. </a:t>
            </a:r>
            <a:endParaRPr lang="en-US" sz="3000" b="1" dirty="0">
              <a:latin typeface="Aharoni" pitchFamily="2" charset="-79"/>
              <a:cs typeface="+mj-cs"/>
            </a:endParaRPr>
          </a:p>
        </p:txBody>
      </p:sp>
    </p:spTree>
    <p:extLst>
      <p:ext uri="{BB962C8B-B14F-4D97-AF65-F5344CB8AC3E}">
        <p14:creationId xmlns:p14="http://schemas.microsoft.com/office/powerpoint/2010/main" val="1621950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001643"/>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r>
              <a:rPr lang="ar-EG" sz="3200" b="1" dirty="0" smtClean="0">
                <a:cs typeface="+mj-cs"/>
              </a:rPr>
              <a:t>لوحظ </a:t>
            </a:r>
            <a:r>
              <a:rPr lang="ar-EG" sz="3200" b="1" dirty="0">
                <a:cs typeface="+mj-cs"/>
              </a:rPr>
              <a:t>بالتجارب السابق الأشارة اليها أن مخزون بذور حشيشة (الزمير) بباطن الأرض كان كبيراً و بشكل واضح عن عدد البذور الساقطة على سطح الأرض (من نباتات الحشيشة النامية ) لذلك لم يكن هناك تأثيراً معنوياًعلى الحد من أنتشار الحشيشة نتيجة للقضاء على عدد كبير من نباتاتها خلال فترة الخريف تحت معاملة الزراعة بدون خدمة. بالأضافة لذلك فأن عدد بذور الزمير التى نبتت مبكراً بمعاملة الزراعة بدون خدمة كانت لها فرصة الأستمرار فى النمو , مع العلم أن معاملة الزراعة بدون خدمة لم يجرى بها عزيق او أستخدم  أى من مبيدات الحشائش. أيضاً لوحظ عند الزراعة بدون خدمة للمحاصيل الشتوية, أن </a:t>
            </a:r>
            <a:r>
              <a:rPr lang="ar-EG" sz="3200" b="1" dirty="0" smtClean="0">
                <a:cs typeface="+mj-cs"/>
              </a:rPr>
              <a:t>نباتات حشيشة </a:t>
            </a:r>
            <a:r>
              <a:rPr lang="ar-EG" sz="3200" b="1" dirty="0">
                <a:cs typeface="+mj-cs"/>
              </a:rPr>
              <a:t>الزمير</a:t>
            </a:r>
            <a:r>
              <a:rPr lang="en-US" sz="3200" b="1" i="1" dirty="0" err="1" smtClean="0">
                <a:cs typeface="+mj-cs"/>
              </a:rPr>
              <a:t>A.ludoviciana</a:t>
            </a:r>
            <a:r>
              <a:rPr lang="en-US" sz="3200" b="1" dirty="0">
                <a:cs typeface="+mj-cs"/>
              </a:rPr>
              <a:t>; </a:t>
            </a:r>
            <a:r>
              <a:rPr lang="en-US" sz="3200" b="1" i="1" dirty="0" smtClean="0">
                <a:cs typeface="+mj-cs"/>
              </a:rPr>
              <a:t>A</a:t>
            </a:r>
            <a:r>
              <a:rPr lang="en-US" sz="3200" b="1" i="1" dirty="0" smtClean="0">
                <a:cs typeface="+mj-cs"/>
              </a:rPr>
              <a:t>. </a:t>
            </a:r>
            <a:r>
              <a:rPr lang="en-US" sz="3200" b="1" i="1" dirty="0" err="1" smtClean="0">
                <a:cs typeface="+mj-cs"/>
              </a:rPr>
              <a:t>fatua</a:t>
            </a:r>
            <a:r>
              <a:rPr lang="en-US" sz="3200" b="1" i="1" dirty="0" smtClean="0">
                <a:cs typeface="+mj-cs"/>
              </a:rPr>
              <a:t>  </a:t>
            </a:r>
            <a:r>
              <a:rPr lang="ar-EG" sz="3200" b="1" i="1" dirty="0" smtClean="0">
                <a:cs typeface="+mj-cs"/>
              </a:rPr>
              <a:t> </a:t>
            </a:r>
            <a:r>
              <a:rPr lang="ar-EG" sz="3200" b="1" dirty="0">
                <a:cs typeface="+mj-cs"/>
              </a:rPr>
              <a:t>و النامية خلال الخريف كانت منافس جاد لنباتات المحصول كذلك مصدر لبذور جديدة  للحشيشة </a:t>
            </a:r>
            <a:r>
              <a:rPr lang="ar-EG" sz="3200" b="1" dirty="0" smtClean="0">
                <a:cs typeface="+mj-cs"/>
              </a:rPr>
              <a:t>.</a:t>
            </a:r>
            <a:endParaRPr lang="en-US" sz="3200" b="1" dirty="0">
              <a:latin typeface="Aharoni" pitchFamily="2" charset="-79"/>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494085"/>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r>
              <a:rPr lang="ar-EG" sz="3200" b="1" dirty="0">
                <a:solidFill>
                  <a:srgbClr val="FF0000"/>
                </a:solidFill>
                <a:cs typeface="+mj-cs"/>
              </a:rPr>
              <a:t>ملحوظة:</a:t>
            </a:r>
            <a:r>
              <a:rPr lang="ar-EG" sz="3200" b="1" dirty="0">
                <a:cs typeface="+mj-cs"/>
              </a:rPr>
              <a:t> بذور الزمير تتمتع بخاصية السكون و لاينبت منها فى العام الواحد ألا نحو30</a:t>
            </a:r>
            <a:r>
              <a:rPr lang="ar-EG" sz="3200" b="1" dirty="0" smtClean="0">
                <a:cs typeface="+mj-cs"/>
              </a:rPr>
              <a:t>% من </a:t>
            </a:r>
            <a:r>
              <a:rPr lang="ar-EG" sz="3200" b="1" dirty="0">
                <a:cs typeface="+mj-cs"/>
              </a:rPr>
              <a:t>بذور نفس العام ,30</a:t>
            </a:r>
            <a:r>
              <a:rPr lang="ar-EG" sz="3200" b="1" dirty="0" smtClean="0">
                <a:cs typeface="+mj-cs"/>
              </a:rPr>
              <a:t>% من </a:t>
            </a:r>
            <a:r>
              <a:rPr lang="ar-EG" sz="3200" b="1" dirty="0">
                <a:cs typeface="+mj-cs"/>
              </a:rPr>
              <a:t>العام السابق و هذا يضمن أستمرارية العدوى للأعوام التالية – بذور الزمير تنضج قبل المحصول لذلك تنتشر بالتربة قبل حصاد المحصول – لذلك لابد من مقاومة الحشيشة و منعها من أعطاء التقاوى بأستخدام المبيدات المتخصصة فى الطور المحدد حسب التوصيات. أن أثارة بذور هذه الحشيشة (الزمير) و دفعها للأنبات خلال فترة الخريف تحت الزراعة بدون خدمة خاصة مع حرق القش, لايعتبر فقط أعاقة لنمو نباتات الحشيشة بل أيضاً أمكانية القضاء عليها. أن نمو حشيشة الزمير يعتبر خطراً لمنافستها نباتات المحصول, لذلك فأمكانية القضاء عليها يعتبر عاملاً فعالاً لأزاحة هذه المنافسة – و هذا بالطبع يتوقف على كمية البذور النابتة لهذه الحشيشة قبل أو بعد زراعة المحصول </a:t>
            </a:r>
            <a:r>
              <a:rPr lang="ar-EG" sz="3200" b="1" dirty="0" smtClean="0">
                <a:cs typeface="+mj-cs"/>
              </a:rPr>
              <a:t>(الكثافة </a:t>
            </a:r>
            <a:r>
              <a:rPr lang="ar-EG" sz="3200" b="1" dirty="0">
                <a:cs typeface="+mj-cs"/>
              </a:rPr>
              <a:t>النباتية </a:t>
            </a:r>
            <a:r>
              <a:rPr lang="ar-EG" sz="3200" b="1" dirty="0" smtClean="0">
                <a:cs typeface="+mj-cs"/>
              </a:rPr>
              <a:t>). </a:t>
            </a:r>
            <a:endParaRPr lang="en-US" sz="3200" b="1" dirty="0">
              <a:cs typeface="+mj-cs"/>
            </a:endParaRPr>
          </a:p>
        </p:txBody>
      </p:sp>
    </p:spTree>
    <p:extLst>
      <p:ext uri="{BB962C8B-B14F-4D97-AF65-F5344CB8AC3E}">
        <p14:creationId xmlns:p14="http://schemas.microsoft.com/office/powerpoint/2010/main" val="2764898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247864"/>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r>
              <a:rPr lang="ar-EG" sz="2500" b="1" dirty="0" smtClean="0">
                <a:cs typeface="+mj-cs"/>
              </a:rPr>
              <a:t>فى </a:t>
            </a:r>
            <a:r>
              <a:rPr lang="ar-EG" sz="2500" b="1" dirty="0">
                <a:cs typeface="+mj-cs"/>
              </a:rPr>
              <a:t>أحدى المحطات البحثية حيث يسود بحقولها أنتشار حشيشة الزمير خاصة النوع </a:t>
            </a:r>
            <a:r>
              <a:rPr lang="en-US" sz="2500" b="1" dirty="0" err="1">
                <a:cs typeface="+mj-cs"/>
              </a:rPr>
              <a:t>A.Ludoviciana</a:t>
            </a:r>
            <a:r>
              <a:rPr lang="en-US" sz="2500" b="1" dirty="0">
                <a:cs typeface="+mj-cs"/>
              </a:rPr>
              <a:t> </a:t>
            </a:r>
            <a:r>
              <a:rPr lang="ar-EG" sz="2500" b="1" dirty="0">
                <a:cs typeface="+mj-cs"/>
              </a:rPr>
              <a:t>  أكثر من غيرها من الحشائش – وجد أن النجاح فى مقاومتها يكون عن طريق  حرق المخلفات للمحصول السابق (</a:t>
            </a:r>
            <a:r>
              <a:rPr lang="ar-EG" sz="2500" b="1" dirty="0" smtClean="0">
                <a:cs typeface="+mj-cs"/>
              </a:rPr>
              <a:t>القش</a:t>
            </a:r>
            <a:r>
              <a:rPr lang="ar-EG" sz="2500" b="1" dirty="0">
                <a:cs typeface="+mj-cs"/>
              </a:rPr>
              <a:t>)</a:t>
            </a:r>
            <a:r>
              <a:rPr lang="ar-EG" sz="2500" b="1" dirty="0" smtClean="0">
                <a:cs typeface="+mj-cs"/>
              </a:rPr>
              <a:t> </a:t>
            </a:r>
            <a:r>
              <a:rPr lang="ar-EG" sz="2500" b="1" dirty="0">
                <a:cs typeface="+mj-cs"/>
              </a:rPr>
              <a:t>هذا بعد مقاومة الحشائش النامية على حواف الحقول و ذلك قبل الزراعة  - بعد ذلك يتم العزق الألى مرتين أو أكثر (</a:t>
            </a:r>
            <a:r>
              <a:rPr lang="en-US" sz="2500" b="1" dirty="0">
                <a:cs typeface="+mj-cs"/>
              </a:rPr>
              <a:t>Cultivator</a:t>
            </a:r>
            <a:r>
              <a:rPr lang="ar-EG" sz="2500" b="1" dirty="0">
                <a:cs typeface="+mj-cs"/>
              </a:rPr>
              <a:t> ) بواسطة الأمشاط ذات الأسنان المرنة (</a:t>
            </a:r>
            <a:r>
              <a:rPr lang="en-US" sz="2500" b="1" dirty="0">
                <a:cs typeface="+mj-cs"/>
              </a:rPr>
              <a:t>Spring-tooth harrows</a:t>
            </a:r>
            <a:r>
              <a:rPr lang="ar-EG" sz="2500" b="1" dirty="0">
                <a:cs typeface="+mj-cs"/>
              </a:rPr>
              <a:t>) ثم تجرى بعد ذلك و قبل الزراعة مباشرة أضافة لأحدى المبيدات لمقاومة هذه الحشيشة. النتائج المتحصل عليها من عدة تجارب أقيمت لدراسة تأثير معاملات الخدمة المختلفة على أنتشار الحشائش, أظهرت أن أعداد الحشائش خاصة حشيشة </a:t>
            </a:r>
            <a:r>
              <a:rPr lang="en-US" sz="2500" b="1" dirty="0" err="1">
                <a:cs typeface="+mj-cs"/>
              </a:rPr>
              <a:t>Alopecurus</a:t>
            </a:r>
            <a:r>
              <a:rPr lang="en-US" sz="2500" b="1" dirty="0">
                <a:cs typeface="+mj-cs"/>
              </a:rPr>
              <a:t> </a:t>
            </a:r>
            <a:r>
              <a:rPr lang="en-US" sz="2500" b="1" dirty="0" err="1">
                <a:cs typeface="+mj-cs"/>
              </a:rPr>
              <a:t>myosuroides</a:t>
            </a:r>
            <a:r>
              <a:rPr lang="en-US" sz="2500" b="1" dirty="0">
                <a:cs typeface="+mj-cs"/>
              </a:rPr>
              <a:t> </a:t>
            </a:r>
            <a:r>
              <a:rPr lang="ar-EG" sz="2500" b="1" dirty="0">
                <a:cs typeface="+mj-cs"/>
              </a:rPr>
              <a:t>قد أنخفضت تحت معاملتى </a:t>
            </a:r>
            <a:r>
              <a:rPr lang="en-US" sz="2500" b="1" dirty="0">
                <a:cs typeface="+mj-cs"/>
              </a:rPr>
              <a:t>minimum tillage </a:t>
            </a:r>
            <a:r>
              <a:rPr lang="ar-EG" sz="2500" b="1" dirty="0">
                <a:cs typeface="+mj-cs"/>
              </a:rPr>
              <a:t> و الزراعة بدون خدمة. أن طول موسم نمو هذه الحشيشة يعطيها القدرة العالية على المنافسة لنباتات المحصول الشتوى تحت الزراعة المتكررة بصرف النظر عن الأسلوب المتبع لأعداد الأرض, خاصة فى الأماكن التى تنتشر بها هذه الحشيشة بشكل وبائى . تنتشر هذه الحشيشة خلال فصل الخريف و تنمو بشكل غير منتظم  - ألا أنها وبشكل فعلى تنمو فى الخريف وبداية الشتاء وكذلك بداية الربيع. لذلك تعتبر هذه الحشيشة ضارة (خبيثة ) وتحتاج لأن تؤخذ فى الأعتبار من حيث أختيار طرق المقاومة الفعالة بصرف النظر عن أسلوب الخدمة المتبع لزراعة المحاصيل الشتوية . </a:t>
            </a:r>
            <a:endParaRPr lang="en-US" sz="2500" b="1" dirty="0">
              <a:cs typeface="+mj-cs"/>
            </a:endParaRPr>
          </a:p>
        </p:txBody>
      </p:sp>
    </p:spTree>
    <p:extLst>
      <p:ext uri="{BB962C8B-B14F-4D97-AF65-F5344CB8AC3E}">
        <p14:creationId xmlns:p14="http://schemas.microsoft.com/office/powerpoint/2010/main" val="248526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6815264"/>
          </a:xfrm>
          <a:prstGeom prst="rect">
            <a:avLst/>
          </a:prstGeom>
          <a:ln/>
        </p:spPr>
        <p:style>
          <a:lnRef idx="2">
            <a:schemeClr val="accent1">
              <a:shade val="50000"/>
            </a:schemeClr>
          </a:lnRef>
          <a:fillRef idx="1001">
            <a:schemeClr val="dk2"/>
          </a:fillRef>
          <a:effectRef idx="0">
            <a:schemeClr val="accent1"/>
          </a:effectRef>
          <a:fontRef idx="minor">
            <a:schemeClr val="lt1"/>
          </a:fontRef>
        </p:style>
        <p:txBody>
          <a:bodyPr wrap="square">
            <a:spAutoFit/>
          </a:bodyPr>
          <a:lstStyle/>
          <a:p>
            <a:pPr algn="just" rtl="1">
              <a:lnSpc>
                <a:spcPct val="125000"/>
              </a:lnSpc>
            </a:pPr>
            <a:r>
              <a:rPr lang="en-US" sz="3200" b="1" dirty="0" err="1">
                <a:solidFill>
                  <a:srgbClr val="FF0000"/>
                </a:solidFill>
                <a:cs typeface="+mj-cs"/>
              </a:rPr>
              <a:t>Bromus</a:t>
            </a:r>
            <a:r>
              <a:rPr lang="en-US" sz="3200" b="1" dirty="0">
                <a:solidFill>
                  <a:srgbClr val="FF0000"/>
                </a:solidFill>
                <a:cs typeface="+mj-cs"/>
              </a:rPr>
              <a:t> </a:t>
            </a:r>
            <a:r>
              <a:rPr lang="en-US" sz="3200" b="1" dirty="0" err="1">
                <a:solidFill>
                  <a:srgbClr val="FF0000"/>
                </a:solidFill>
                <a:cs typeface="+mj-cs"/>
              </a:rPr>
              <a:t>sterilis</a:t>
            </a:r>
            <a:r>
              <a:rPr lang="ar-EG" sz="3200" b="1" dirty="0">
                <a:solidFill>
                  <a:srgbClr val="FF0000"/>
                </a:solidFill>
                <a:cs typeface="+mj-cs"/>
              </a:rPr>
              <a:t> </a:t>
            </a:r>
            <a:r>
              <a:rPr lang="ar-EG" sz="3200" b="1" dirty="0">
                <a:cs typeface="+mj-cs"/>
              </a:rPr>
              <a:t>تعتبر من الحشائش الضارة والتى تؤثر وتهدد أنتاجية المحاصيل النامية فيها – فترة السكون لبذور هذه الحشيشة منخفضة أو غير ساكنة نهائياً وأن معظم هذه البذور تنمو خلال فترة الخريف أى أن فترة نشاط أو بقاء هذه الحشيشة بالأرض قصيرة ولقد أعتبر أن أنتشار هذه الحشيشة كان نتيجة أتساع المساحة المنزرعة بمحاصيل الحبوب الشتوية وأستخدام أسلوب الزراعة بدون خدمة أو </a:t>
            </a:r>
            <a:r>
              <a:rPr lang="en-US" sz="3200" b="1" dirty="0">
                <a:cs typeface="+mj-cs"/>
              </a:rPr>
              <a:t>minimum tillage</a:t>
            </a:r>
            <a:r>
              <a:rPr lang="ar-EG" sz="3200" b="1" dirty="0">
                <a:cs typeface="+mj-cs"/>
              </a:rPr>
              <a:t> كذلك الزراعة المبكرة. لمقاومة هذه الحشيشة والحد من أنتشارها لابد من أبادتها أولاً على حواف الحقول و المشايات قبل أنتقالها الى داخل الحقل. بعض الباحثين أعتبروا أن حرق المخلفات للمحصول السابق مباشرة بعد حصاده يمكن أن يقضى وبشكل كبير على معظم البذور المتواجدة </a:t>
            </a:r>
            <a:r>
              <a:rPr lang="ar-EG" sz="3200" b="1" dirty="0" smtClean="0">
                <a:cs typeface="+mj-cs"/>
              </a:rPr>
              <a:t>بالتربة.</a:t>
            </a:r>
            <a:endParaRPr lang="en-US" sz="3200" b="1" dirty="0">
              <a:cs typeface="+mj-cs"/>
            </a:endParaRPr>
          </a:p>
        </p:txBody>
      </p:sp>
    </p:spTree>
    <p:extLst>
      <p:ext uri="{BB962C8B-B14F-4D97-AF65-F5344CB8AC3E}">
        <p14:creationId xmlns:p14="http://schemas.microsoft.com/office/powerpoint/2010/main" val="2494318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5151</Words>
  <Application>Microsoft Office PowerPoint</Application>
  <PresentationFormat>On-screen Show (4:3)</PresentationFormat>
  <Paragraphs>102</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abk</dc:creator>
  <cp:lastModifiedBy>abk</cp:lastModifiedBy>
  <cp:revision>24</cp:revision>
  <dcterms:created xsi:type="dcterms:W3CDTF">2006-08-16T00:00:00Z</dcterms:created>
  <dcterms:modified xsi:type="dcterms:W3CDTF">2020-03-28T04:42:06Z</dcterms:modified>
</cp:coreProperties>
</file>