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83" r:id="rId3"/>
    <p:sldId id="257" r:id="rId4"/>
    <p:sldId id="258" r:id="rId5"/>
    <p:sldId id="284" r:id="rId6"/>
    <p:sldId id="259" r:id="rId7"/>
    <p:sldId id="260" r:id="rId8"/>
    <p:sldId id="293" r:id="rId9"/>
    <p:sldId id="261" r:id="rId10"/>
    <p:sldId id="262" r:id="rId11"/>
    <p:sldId id="263" r:id="rId12"/>
    <p:sldId id="285" r:id="rId13"/>
    <p:sldId id="264" r:id="rId14"/>
    <p:sldId id="265" r:id="rId15"/>
    <p:sldId id="266" r:id="rId16"/>
    <p:sldId id="267" r:id="rId17"/>
    <p:sldId id="286" r:id="rId18"/>
    <p:sldId id="268" r:id="rId19"/>
    <p:sldId id="269" r:id="rId20"/>
    <p:sldId id="287" r:id="rId21"/>
    <p:sldId id="270" r:id="rId22"/>
    <p:sldId id="271" r:id="rId23"/>
    <p:sldId id="272" r:id="rId24"/>
    <p:sldId id="273" r:id="rId25"/>
    <p:sldId id="288" r:id="rId26"/>
    <p:sldId id="274" r:id="rId27"/>
    <p:sldId id="275" r:id="rId28"/>
    <p:sldId id="289" r:id="rId29"/>
    <p:sldId id="276" r:id="rId30"/>
    <p:sldId id="291" r:id="rId31"/>
    <p:sldId id="277" r:id="rId32"/>
    <p:sldId id="278" r:id="rId33"/>
    <p:sldId id="292" r:id="rId34"/>
    <p:sldId id="279" r:id="rId35"/>
    <p:sldId id="280" r:id="rId36"/>
    <p:sldId id="281" r:id="rId37"/>
    <p:sldId id="28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9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A362B55E-A5A9-4FD2-89D8-A3E2B7046D0B}" type="datetimeFigureOut">
              <a:rPr lang="ar-EG" smtClean="0"/>
              <a:t>24/07/1441</a:t>
            </a:fld>
            <a:endParaRPr lang="ar-EG"/>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EG" smtClean="0"/>
              <a:t>إعداد د/ السعيد محمد محمود الجدوي</a:t>
            </a:r>
            <a:endParaRPr lang="ar-EG"/>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E19F8E68-5602-4025-A01C-85667451EA86}" type="slidenum">
              <a:rPr lang="ar-EG" smtClean="0"/>
              <a:t>‹#›</a:t>
            </a:fld>
            <a:endParaRPr lang="ar-EG"/>
          </a:p>
        </p:txBody>
      </p:sp>
    </p:spTree>
    <p:extLst>
      <p:ext uri="{BB962C8B-B14F-4D97-AF65-F5344CB8AC3E}">
        <p14:creationId xmlns:p14="http://schemas.microsoft.com/office/powerpoint/2010/main" val="1893006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3BEC62-D123-431E-8136-0F6BAD566116}" type="datetimeFigureOut">
              <a:rPr lang="ar-EG" smtClean="0"/>
              <a:t>24/07/1441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EG" smtClean="0"/>
              <a:t>إعداد د/ السعيد محمد محمود الجدوي</a:t>
            </a:r>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CB02F5-BD4E-4C34-9D0B-D553E19C9332}" type="slidenum">
              <a:rPr lang="ar-EG" smtClean="0"/>
              <a:t>‹#›</a:t>
            </a:fld>
            <a:endParaRPr lang="ar-EG"/>
          </a:p>
        </p:txBody>
      </p:sp>
    </p:spTree>
    <p:extLst>
      <p:ext uri="{BB962C8B-B14F-4D97-AF65-F5344CB8AC3E}">
        <p14:creationId xmlns:p14="http://schemas.microsoft.com/office/powerpoint/2010/main" val="227378671"/>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CECB02F5-BD4E-4C34-9D0B-D553E19C9332}" type="slidenum">
              <a:rPr lang="ar-EG" smtClean="0"/>
              <a:t>33</a:t>
            </a:fld>
            <a:endParaRPr lang="ar-EG"/>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ar-EG"/>
          </a:p>
        </p:txBody>
      </p:sp>
    </p:spTree>
    <p:extLst>
      <p:ext uri="{BB962C8B-B14F-4D97-AF65-F5344CB8AC3E}">
        <p14:creationId xmlns:p14="http://schemas.microsoft.com/office/powerpoint/2010/main" val="574439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D7B8CB-7573-4702-8AE9-0F52AFB50302}" type="datetime1">
              <a:rPr lang="en-US" smtClean="0"/>
              <a:t>3/18/2020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D0030-1004-4B2D-8F5C-02AE3E5A61F4}" type="datetime1">
              <a:rPr lang="en-US" smtClean="0"/>
              <a:t>3/18/2020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E36E4-DF9C-47A5-8D96-68963BA1E6AF}" type="datetime1">
              <a:rPr lang="en-US" smtClean="0"/>
              <a:t>3/18/2020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3DCDD-309C-4820-951D-C35433B6835E}" type="datetime1">
              <a:rPr lang="en-US" smtClean="0"/>
              <a:t>3/18/2020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BD594-F49C-4F1E-A5A1-99EE2CF470BE}" type="datetime1">
              <a:rPr lang="en-US" smtClean="0"/>
              <a:t>3/18/2020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1B2D7D-0AF0-4085-89EA-6198348905F8}" type="datetime1">
              <a:rPr lang="en-US" smtClean="0"/>
              <a:t>3/18/2020</a:t>
            </a:fld>
            <a:endParaRPr lang="en-US"/>
          </a:p>
        </p:txBody>
      </p:sp>
      <p:sp>
        <p:nvSpPr>
          <p:cNvPr id="6" name="Footer Placeholder 5"/>
          <p:cNvSpPr>
            <a:spLocks noGrp="1"/>
          </p:cNvSpPr>
          <p:nvPr>
            <p:ph type="ftr" sz="quarter" idx="11"/>
          </p:nvPr>
        </p:nvSpPr>
        <p:spPr/>
        <p:txBody>
          <a:bodyPr/>
          <a:lstStyle/>
          <a:p>
            <a:r>
              <a:rPr lang="ar-EG" smtClean="0"/>
              <a:t>إعداد د/ السعيد محمد محمود الجدوي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6661D-0AC7-4B5E-A3B8-E48A2C890A1B}" type="datetime1">
              <a:rPr lang="en-US" smtClean="0"/>
              <a:t>3/18/2020</a:t>
            </a:fld>
            <a:endParaRPr lang="en-US"/>
          </a:p>
        </p:txBody>
      </p:sp>
      <p:sp>
        <p:nvSpPr>
          <p:cNvPr id="8" name="Footer Placeholder 7"/>
          <p:cNvSpPr>
            <a:spLocks noGrp="1"/>
          </p:cNvSpPr>
          <p:nvPr>
            <p:ph type="ftr" sz="quarter" idx="11"/>
          </p:nvPr>
        </p:nvSpPr>
        <p:spPr/>
        <p:txBody>
          <a:bodyPr/>
          <a:lstStyle/>
          <a:p>
            <a:r>
              <a:rPr lang="ar-EG" smtClean="0"/>
              <a:t>إعداد د/ السعيد محمد محمود الجدوي</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B3FC8F-2D6D-4FC9-BF72-89745A0EA259}" type="datetime1">
              <a:rPr lang="en-US" smtClean="0"/>
              <a:t>3/18/2020</a:t>
            </a:fld>
            <a:endParaRPr lang="en-US"/>
          </a:p>
        </p:txBody>
      </p:sp>
      <p:sp>
        <p:nvSpPr>
          <p:cNvPr id="4" name="Footer Placeholder 3"/>
          <p:cNvSpPr>
            <a:spLocks noGrp="1"/>
          </p:cNvSpPr>
          <p:nvPr>
            <p:ph type="ftr" sz="quarter" idx="11"/>
          </p:nvPr>
        </p:nvSpPr>
        <p:spPr/>
        <p:txBody>
          <a:bodyPr/>
          <a:lstStyle/>
          <a:p>
            <a:r>
              <a:rPr lang="ar-EG" smtClean="0"/>
              <a:t>إعداد د/ السعيد محمد محمود الجدوي</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6269A-C169-48C5-98F2-DAC5B931EC8A}" type="datetime1">
              <a:rPr lang="en-US" smtClean="0"/>
              <a:t>3/18/2020</a:t>
            </a:fld>
            <a:endParaRPr lang="en-US"/>
          </a:p>
        </p:txBody>
      </p:sp>
      <p:sp>
        <p:nvSpPr>
          <p:cNvPr id="3" name="Footer Placeholder 2"/>
          <p:cNvSpPr>
            <a:spLocks noGrp="1"/>
          </p:cNvSpPr>
          <p:nvPr>
            <p:ph type="ftr" sz="quarter" idx="11"/>
          </p:nvPr>
        </p:nvSpPr>
        <p:spPr/>
        <p:txBody>
          <a:bodyPr/>
          <a:lstStyle/>
          <a:p>
            <a:r>
              <a:rPr lang="ar-EG" smtClean="0"/>
              <a:t>إعداد د/ السعيد محمد محمود الجدوي</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F5F5D-F2E0-464E-B994-C658E8BB5316}" type="datetime1">
              <a:rPr lang="en-US" smtClean="0"/>
              <a:t>3/18/2020</a:t>
            </a:fld>
            <a:endParaRPr lang="en-US"/>
          </a:p>
        </p:txBody>
      </p:sp>
      <p:sp>
        <p:nvSpPr>
          <p:cNvPr id="6" name="Footer Placeholder 5"/>
          <p:cNvSpPr>
            <a:spLocks noGrp="1"/>
          </p:cNvSpPr>
          <p:nvPr>
            <p:ph type="ftr" sz="quarter" idx="11"/>
          </p:nvPr>
        </p:nvSpPr>
        <p:spPr/>
        <p:txBody>
          <a:bodyPr/>
          <a:lstStyle/>
          <a:p>
            <a:r>
              <a:rPr lang="ar-EG" smtClean="0"/>
              <a:t>إعداد د/ السعيد محمد محمود الجدوي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7D16E-C59D-4A61-8C85-6CF2B57C1C0D}" type="datetime1">
              <a:rPr lang="en-US" smtClean="0"/>
              <a:t>3/18/2020</a:t>
            </a:fld>
            <a:endParaRPr lang="en-US"/>
          </a:p>
        </p:txBody>
      </p:sp>
      <p:sp>
        <p:nvSpPr>
          <p:cNvPr id="6" name="Footer Placeholder 5"/>
          <p:cNvSpPr>
            <a:spLocks noGrp="1"/>
          </p:cNvSpPr>
          <p:nvPr>
            <p:ph type="ftr" sz="quarter" idx="11"/>
          </p:nvPr>
        </p:nvSpPr>
        <p:spPr/>
        <p:txBody>
          <a:bodyPr/>
          <a:lstStyle/>
          <a:p>
            <a:r>
              <a:rPr lang="ar-EG" smtClean="0"/>
              <a:t>إعداد د/ السعيد محمد محمود الجدوي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9A06E-E9D5-4821-97C5-7F46F0D4D8B8}" type="datetime1">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إعداد د/ السعيد محمد محمود الجدوي</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0" y="0"/>
            <a:ext cx="9067800" cy="6692409"/>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lnSpc>
                <a:spcPct val="120000"/>
              </a:lnSpc>
            </a:pPr>
            <a:r>
              <a:rPr lang="ar-EG" sz="3600" b="1" dirty="0">
                <a:solidFill>
                  <a:srgbClr val="FF0000"/>
                </a:solidFill>
                <a:latin typeface="Aharoni" pitchFamily="2" charset="-79"/>
                <a:cs typeface="+mj-cs"/>
              </a:rPr>
              <a:t>تقنيات الـــزراعة بدون خـــــــدمة</a:t>
            </a:r>
            <a:endParaRPr lang="en-US" sz="3600" b="1" dirty="0">
              <a:solidFill>
                <a:srgbClr val="FF0000"/>
              </a:solidFill>
              <a:latin typeface="Aharoni" pitchFamily="2" charset="-79"/>
              <a:cs typeface="+mj-cs"/>
            </a:endParaRPr>
          </a:p>
          <a:p>
            <a:pPr algn="ctr" rtl="1">
              <a:lnSpc>
                <a:spcPct val="120000"/>
              </a:lnSpc>
            </a:pPr>
            <a:r>
              <a:rPr lang="ar-EG" sz="3600" b="1" dirty="0">
                <a:solidFill>
                  <a:srgbClr val="FF0000"/>
                </a:solidFill>
                <a:latin typeface="Aharoni" pitchFamily="2" charset="-79"/>
                <a:cs typeface="+mj-cs"/>
              </a:rPr>
              <a:t>لماذا و ماهى الزراعة بدون خدمة </a:t>
            </a:r>
            <a:endParaRPr lang="en-US" sz="3600" b="1" dirty="0">
              <a:solidFill>
                <a:srgbClr val="FF0000"/>
              </a:solidFill>
              <a:latin typeface="Aharoni" pitchFamily="2" charset="-79"/>
              <a:cs typeface="+mj-cs"/>
            </a:endParaRPr>
          </a:p>
          <a:p>
            <a:pPr marL="457200" indent="-457200" algn="just" rtl="1">
              <a:lnSpc>
                <a:spcPct val="120000"/>
              </a:lnSpc>
              <a:buFont typeface="Arial" pitchFamily="34" charset="0"/>
              <a:buChar char="•"/>
            </a:pPr>
            <a:r>
              <a:rPr lang="ar-EG" sz="3600" b="1" dirty="0">
                <a:latin typeface="Aharoni" pitchFamily="2" charset="-79"/>
                <a:cs typeface="+mj-cs"/>
              </a:rPr>
              <a:t>عدم الحرث أو الزراعة المباشرة للأرض تعتبر مصطلحات للتعبير عن الزراعة بوضع التقاوى بشكل مباشر بالأرض التى لم يسبق حرثها و خدمتها لأعدادها كمهد للبذرة .</a:t>
            </a:r>
            <a:endParaRPr lang="en-US" sz="3600" b="1" dirty="0">
              <a:latin typeface="Aharoni" pitchFamily="2" charset="-79"/>
              <a:cs typeface="+mj-cs"/>
            </a:endParaRPr>
          </a:p>
          <a:p>
            <a:pPr marL="457200" indent="-457200" algn="just" rtl="1">
              <a:lnSpc>
                <a:spcPct val="120000"/>
              </a:lnSpc>
              <a:buFont typeface="Arial" pitchFamily="34" charset="0"/>
              <a:buChar char="•"/>
            </a:pPr>
            <a:r>
              <a:rPr lang="ar-EG" sz="3600" b="1" dirty="0" smtClean="0">
                <a:latin typeface="Aharoni" pitchFamily="2" charset="-79"/>
                <a:cs typeface="+mj-cs"/>
              </a:rPr>
              <a:t>الزراعة </a:t>
            </a:r>
            <a:r>
              <a:rPr lang="ar-EG" sz="3600" b="1" dirty="0">
                <a:latin typeface="Aharoni" pitchFamily="2" charset="-79"/>
                <a:cs typeface="+mj-cs"/>
              </a:rPr>
              <a:t>بدون حرث </a:t>
            </a:r>
            <a:r>
              <a:rPr lang="en-US" sz="3600" b="1" dirty="0">
                <a:latin typeface="Aharoni" pitchFamily="2" charset="-79"/>
                <a:cs typeface="+mj-cs"/>
              </a:rPr>
              <a:t>no tillage</a:t>
            </a:r>
            <a:r>
              <a:rPr lang="ar-EG" sz="3600" b="1" dirty="0">
                <a:latin typeface="Aharoni" pitchFamily="2" charset="-79"/>
                <a:cs typeface="+mj-cs"/>
              </a:rPr>
              <a:t> تعتبر طريقة تستخدم بشمال أمريكا كما أن النقر المباشر للتقاوى </a:t>
            </a:r>
            <a:r>
              <a:rPr lang="en-US" sz="3600" b="1" dirty="0">
                <a:latin typeface="Aharoni" pitchFamily="2" charset="-79"/>
                <a:cs typeface="+mj-cs"/>
              </a:rPr>
              <a:t>direct drilling</a:t>
            </a:r>
            <a:r>
              <a:rPr lang="ar-EG" sz="3600" b="1" dirty="0">
                <a:latin typeface="Aharoni" pitchFamily="2" charset="-79"/>
                <a:cs typeface="+mj-cs"/>
              </a:rPr>
              <a:t> تتبع فى أنجلترا و هذا المصطلح أيضا يصف طريقة الزراعة بدون خدمة – هذه الأساليب المتشابهة تتبع فى العديد من المناطق بالعالم . </a:t>
            </a:r>
            <a:endParaRPr lang="en-US" sz="3600" b="1" dirty="0">
              <a:latin typeface="Aharoni" pitchFamily="2" charset="-79"/>
              <a:cs typeface="+mj-cs"/>
            </a:endParaRPr>
          </a:p>
        </p:txBody>
      </p:sp>
    </p:spTree>
    <p:extLst>
      <p:ext uri="{BB962C8B-B14F-4D97-AF65-F5344CB8AC3E}">
        <p14:creationId xmlns:p14="http://schemas.microsoft.com/office/powerpoint/2010/main" val="3026349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509200"/>
          </a:xfrm>
          <a:prstGeom prst="rect">
            <a:avLst/>
          </a:prstGeom>
        </p:spPr>
        <p:txBody>
          <a:bodyPr wrap="square">
            <a:spAutoFit/>
          </a:bodyPr>
          <a:lstStyle/>
          <a:p>
            <a:pPr marL="457200" lvl="0" indent="-457200" algn="just" rtl="1">
              <a:buFont typeface="Arial" pitchFamily="34" charset="0"/>
              <a:buChar char="•"/>
            </a:pPr>
            <a:r>
              <a:rPr lang="ar-EG" sz="3200" b="1" dirty="0" smtClean="0">
                <a:cs typeface="+mj-cs"/>
              </a:rPr>
              <a:t>تحسين </a:t>
            </a:r>
            <a:r>
              <a:rPr lang="ar-EG" sz="3200" b="1" dirty="0">
                <a:cs typeface="+mj-cs"/>
              </a:rPr>
              <a:t>عملية الصرف – تحسن بناء التربة و زيادة المادة العضوية و التهوية و نشاط الديدان الأرضية يؤدى الى تحسين الصرف بالتربة . </a:t>
            </a:r>
            <a:endParaRPr lang="en-US" sz="3200" b="1" dirty="0">
              <a:cs typeface="+mj-cs"/>
            </a:endParaRPr>
          </a:p>
          <a:p>
            <a:pPr marL="457200" lvl="0" indent="-457200" algn="just" rtl="1">
              <a:buFont typeface="Arial" pitchFamily="34" charset="0"/>
              <a:buChar char="•"/>
            </a:pPr>
            <a:r>
              <a:rPr lang="ar-EG" sz="3200" b="1" dirty="0">
                <a:cs typeface="+mj-cs"/>
              </a:rPr>
              <a:t>التقليل من تلوث المجارى المائية –خفض التعرية و جريان أجزاء من التربة ومابها من مركبات كيماوية يخفض تلوث المجارى المائية </a:t>
            </a:r>
            <a:endParaRPr lang="en-US" sz="3200" b="1" dirty="0">
              <a:cs typeface="+mj-cs"/>
            </a:endParaRPr>
          </a:p>
          <a:p>
            <a:pPr marL="457200" lvl="0" indent="-457200" algn="just" rtl="1">
              <a:buFont typeface="Arial" pitchFamily="34" charset="0"/>
              <a:buChar char="•"/>
            </a:pPr>
            <a:r>
              <a:rPr lang="ar-EG" sz="3200" b="1" dirty="0">
                <a:cs typeface="+mj-cs"/>
              </a:rPr>
              <a:t>الأرض الغير محروثة أقل تضررا من حركة الألات و الجرارات و المواشى </a:t>
            </a:r>
            <a:endParaRPr lang="en-US" sz="3200" b="1" dirty="0">
              <a:cs typeface="+mj-cs"/>
            </a:endParaRPr>
          </a:p>
          <a:p>
            <a:pPr marL="457200" lvl="0" indent="-457200" algn="just" rtl="1">
              <a:buFont typeface="Arial" pitchFamily="34" charset="0"/>
              <a:buChar char="•"/>
            </a:pPr>
            <a:r>
              <a:rPr lang="ar-EG" sz="3200" b="1" dirty="0">
                <a:cs typeface="+mj-cs"/>
              </a:rPr>
              <a:t>الرأسمال الكلى و تكاليف تشغيل الألات الزراعية يقل بنسبة 50% مقارنة بنظام الحرث</a:t>
            </a:r>
            <a:endParaRPr lang="en-US" sz="3200" b="1" dirty="0">
              <a:cs typeface="+mj-cs"/>
            </a:endParaRPr>
          </a:p>
          <a:p>
            <a:pPr marL="457200" lvl="0" indent="-457200" algn="just" rtl="1">
              <a:buFont typeface="Arial" pitchFamily="34" charset="0"/>
              <a:buChar char="•"/>
            </a:pPr>
            <a:r>
              <a:rPr lang="ar-EG" sz="3200" b="1" dirty="0">
                <a:cs typeface="+mj-cs"/>
              </a:rPr>
              <a:t>الخلط الطبيعى للبوتاسيوم فى التربة بواسطة الديدان الأرضية </a:t>
            </a:r>
            <a:endParaRPr lang="en-US" sz="3200" b="1" dirty="0">
              <a:cs typeface="+mj-cs"/>
            </a:endParaRPr>
          </a:p>
        </p:txBody>
      </p:sp>
    </p:spTree>
    <p:extLst>
      <p:ext uri="{BB962C8B-B14F-4D97-AF65-F5344CB8AC3E}">
        <p14:creationId xmlns:p14="http://schemas.microsoft.com/office/powerpoint/2010/main" val="80708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201424"/>
          </a:xfrm>
          <a:prstGeom prst="rect">
            <a:avLst/>
          </a:prstGeom>
        </p:spPr>
        <p:txBody>
          <a:bodyPr wrap="square">
            <a:spAutoFit/>
          </a:bodyPr>
          <a:lstStyle/>
          <a:p>
            <a:pPr algn="ctr" rtl="1"/>
            <a:r>
              <a:rPr lang="ar-EG" sz="4400" b="1" dirty="0">
                <a:solidFill>
                  <a:srgbClr val="FF0000"/>
                </a:solidFill>
                <a:cs typeface="+mj-cs"/>
              </a:rPr>
              <a:t>مساوئ تطبيق نظام </a:t>
            </a:r>
            <a:r>
              <a:rPr lang="en-US" sz="4400" b="1" dirty="0">
                <a:solidFill>
                  <a:srgbClr val="FF0000"/>
                </a:solidFill>
                <a:cs typeface="+mj-cs"/>
              </a:rPr>
              <a:t>no – tillage</a:t>
            </a:r>
          </a:p>
          <a:p>
            <a:pPr marL="457200" lvl="0" indent="-457200" algn="just" rtl="1">
              <a:buFont typeface="Arial" pitchFamily="34" charset="0"/>
              <a:buChar char="•"/>
            </a:pPr>
            <a:r>
              <a:rPr lang="ar-EG" sz="3600" b="1" dirty="0">
                <a:cs typeface="+mj-cs"/>
              </a:rPr>
              <a:t>خطورة فشل الحصول على محصول- هذه الخطورة توجد بنسبة كبيرة تحت هذا النظام مقارنة بنظام الحرث</a:t>
            </a:r>
            <a:endParaRPr lang="en-US" sz="3600" b="1" dirty="0">
              <a:cs typeface="+mj-cs"/>
            </a:endParaRPr>
          </a:p>
          <a:p>
            <a:pPr marL="457200" lvl="0" indent="-457200" algn="just" rtl="1">
              <a:buFont typeface="Arial" pitchFamily="34" charset="0"/>
              <a:buChar char="•"/>
            </a:pPr>
            <a:r>
              <a:rPr lang="ar-EG" sz="3600" b="1" dirty="0">
                <a:cs typeface="+mj-cs"/>
              </a:rPr>
              <a:t>بالرغم من أن هذا النظام يقلل من الطاقة الكلية المستهلكة ألا أن عملية غرس التقاوى تحتاج لجرار ضخم </a:t>
            </a:r>
            <a:endParaRPr lang="en-US" sz="3600" b="1" dirty="0">
              <a:cs typeface="+mj-cs"/>
            </a:endParaRPr>
          </a:p>
          <a:p>
            <a:pPr marL="457200" lvl="0" indent="-457200" algn="just" rtl="1">
              <a:buFont typeface="Arial" pitchFamily="34" charset="0"/>
              <a:buChar char="•"/>
            </a:pPr>
            <a:r>
              <a:rPr lang="ar-EG" sz="3600" b="1" dirty="0">
                <a:cs typeface="+mj-cs"/>
              </a:rPr>
              <a:t>التكلفة العالية –أن تقنية هذا النظام تتطلب شراء أو تأجير ألات حديثة و مناسب لهذه التقنية .</a:t>
            </a:r>
            <a:endParaRPr lang="en-US" sz="3600" b="1" dirty="0">
              <a:cs typeface="+mj-cs"/>
            </a:endParaRPr>
          </a:p>
          <a:p>
            <a:pPr marL="457200" lvl="0" indent="-457200" algn="just" rtl="1">
              <a:buFont typeface="Arial" pitchFamily="34" charset="0"/>
              <a:buChar char="•"/>
            </a:pPr>
            <a:r>
              <a:rPr lang="ar-EG" sz="3600" b="1" dirty="0">
                <a:cs typeface="+mj-cs"/>
              </a:rPr>
              <a:t> مشاكل تزايد الأصابات المرضية و الحشرية نتيجة الأحتفاظ بالبقايا النباتية على سطح </a:t>
            </a:r>
            <a:r>
              <a:rPr lang="ar-EG" sz="3600" b="1" dirty="0" smtClean="0">
                <a:cs typeface="+mj-cs"/>
              </a:rPr>
              <a:t>التربة</a:t>
            </a:r>
            <a:endParaRPr lang="en-US" sz="3600" b="1" dirty="0">
              <a:cs typeface="+mj-cs"/>
            </a:endParaRPr>
          </a:p>
        </p:txBody>
      </p:sp>
    </p:spTree>
    <p:extLst>
      <p:ext uri="{BB962C8B-B14F-4D97-AF65-F5344CB8AC3E}">
        <p14:creationId xmlns:p14="http://schemas.microsoft.com/office/powerpoint/2010/main" val="807089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078313"/>
          </a:xfrm>
          <a:prstGeom prst="rect">
            <a:avLst/>
          </a:prstGeom>
        </p:spPr>
        <p:txBody>
          <a:bodyPr wrap="square">
            <a:spAutoFit/>
          </a:bodyPr>
          <a:lstStyle/>
          <a:p>
            <a:pPr marL="457200" lvl="0" indent="-457200" algn="just" rtl="1">
              <a:buFont typeface="Arial" pitchFamily="34" charset="0"/>
              <a:buChar char="•"/>
            </a:pPr>
            <a:r>
              <a:rPr lang="ar-EG" sz="3600" b="1" dirty="0" smtClean="0">
                <a:cs typeface="+mj-cs"/>
              </a:rPr>
              <a:t>غياب </a:t>
            </a:r>
            <a:r>
              <a:rPr lang="ar-EG" sz="3600" b="1" dirty="0">
                <a:cs typeface="+mj-cs"/>
              </a:rPr>
              <a:t>عملية أثارة التربة تجعل هناك صعوبة فى تسويتها .</a:t>
            </a:r>
            <a:endParaRPr lang="en-US" sz="3600" b="1" dirty="0">
              <a:cs typeface="+mj-cs"/>
            </a:endParaRPr>
          </a:p>
          <a:p>
            <a:pPr marL="457200" lvl="0" indent="-457200" algn="just" rtl="1">
              <a:buFont typeface="Arial" pitchFamily="34" charset="0"/>
              <a:buChar char="•"/>
            </a:pPr>
            <a:r>
              <a:rPr lang="ar-EG" sz="3600" b="1" dirty="0">
                <a:cs typeface="+mj-cs"/>
              </a:rPr>
              <a:t> صعوبة خلط الأسمدة بالتربة فى غياب الحرث و أن خلط الأسمدة وقت غرس التقاوى يتطلب ألات ذات تصميم خاص </a:t>
            </a:r>
            <a:endParaRPr lang="ar-EG" sz="3600" b="1" dirty="0" smtClean="0">
              <a:cs typeface="+mj-cs"/>
            </a:endParaRPr>
          </a:p>
          <a:p>
            <a:pPr marL="457200" lvl="0" indent="-457200" algn="just" rtl="1">
              <a:buFont typeface="Arial" pitchFamily="34" charset="0"/>
              <a:buChar char="•"/>
            </a:pPr>
            <a:r>
              <a:rPr lang="ar-EG" sz="3600" b="1" dirty="0">
                <a:cs typeface="+mj-cs"/>
              </a:rPr>
              <a:t>صعوبة خلط المبيدات الحشرية كما فى التسميد والحاجة الى أسترتيجية مختلفة للمقاومة .</a:t>
            </a:r>
            <a:endParaRPr lang="en-US" sz="3600" b="1" dirty="0">
              <a:cs typeface="+mj-cs"/>
            </a:endParaRPr>
          </a:p>
          <a:p>
            <a:pPr marL="457200" lvl="0" indent="-457200" algn="just" rtl="1">
              <a:buFont typeface="Arial" pitchFamily="34" charset="0"/>
              <a:buChar char="•"/>
            </a:pPr>
            <a:r>
              <a:rPr lang="ar-EG" sz="3600" b="1" dirty="0">
                <a:cs typeface="+mj-cs"/>
              </a:rPr>
              <a:t>قلة حجم و أنتشار المجموع الجذرى ألا أن كمية المادة الجافة المتكونة للنبات و وظيفة الجذور نادرا ما تكون دون المستوى . </a:t>
            </a:r>
            <a:endParaRPr lang="en-US" sz="3600" b="1" dirty="0">
              <a:cs typeface="+mj-cs"/>
            </a:endParaRPr>
          </a:p>
        </p:txBody>
      </p:sp>
    </p:spTree>
    <p:extLst>
      <p:ext uri="{BB962C8B-B14F-4D97-AF65-F5344CB8AC3E}">
        <p14:creationId xmlns:p14="http://schemas.microsoft.com/office/powerpoint/2010/main" val="11118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632311"/>
          </a:xfrm>
          <a:prstGeom prst="rect">
            <a:avLst/>
          </a:prstGeom>
        </p:spPr>
        <p:txBody>
          <a:bodyPr wrap="square">
            <a:spAutoFit/>
          </a:bodyPr>
          <a:lstStyle/>
          <a:p>
            <a:pPr marL="457200" lvl="0" indent="-457200" algn="just" rtl="1">
              <a:buFont typeface="Arial" pitchFamily="34" charset="0"/>
              <a:buChar char="•"/>
            </a:pPr>
            <a:r>
              <a:rPr lang="ar-EG" sz="3600" b="1" dirty="0" smtClean="0">
                <a:cs typeface="+mj-cs"/>
              </a:rPr>
              <a:t>تغير </a:t>
            </a:r>
            <a:r>
              <a:rPr lang="ar-EG" sz="3600" b="1" dirty="0">
                <a:cs typeface="+mj-cs"/>
              </a:rPr>
              <a:t>فى دورة النيتروجين – أن تحلل المادة العضوية تحت هذا النظام غالبا ما يتم تثبيته مؤقتا وهذا يتطلب تقدير النيتروجين بالتربة وأضافة جرعات تنشيطيه عند غرس التقاوى أذا تطلب ذلك</a:t>
            </a:r>
            <a:endParaRPr lang="en-US" sz="3600" b="1" dirty="0">
              <a:cs typeface="+mj-cs"/>
            </a:endParaRPr>
          </a:p>
          <a:p>
            <a:pPr marL="457200" lvl="0" indent="-457200" algn="just" rtl="1">
              <a:buFont typeface="Arial" pitchFamily="34" charset="0"/>
              <a:buChar char="•"/>
            </a:pPr>
            <a:r>
              <a:rPr lang="ar-EG" sz="3600" b="1" dirty="0">
                <a:cs typeface="+mj-cs"/>
              </a:rPr>
              <a:t>الحاجة لأستخدام الكيماويات الزراعية </a:t>
            </a:r>
            <a:endParaRPr lang="en-US" sz="3600" b="1" dirty="0">
              <a:cs typeface="+mj-cs"/>
            </a:endParaRPr>
          </a:p>
          <a:p>
            <a:pPr marL="457200" lvl="0" indent="-457200" algn="just" rtl="1">
              <a:buFont typeface="Arial" pitchFamily="34" charset="0"/>
              <a:buChar char="•"/>
            </a:pPr>
            <a:r>
              <a:rPr lang="ar-EG" sz="3600" b="1" dirty="0">
                <a:cs typeface="+mj-cs"/>
              </a:rPr>
              <a:t>أستخدام مبيدات معينة حسب الحشائش الأكثر أنتشارا يعطى فرصة لظهور أنواع جديدة لذلك يفضل أتباع دورة زراعية جيدة </a:t>
            </a:r>
            <a:endParaRPr lang="en-US" sz="3600" b="1" dirty="0">
              <a:cs typeface="+mj-cs"/>
            </a:endParaRPr>
          </a:p>
          <a:p>
            <a:pPr marL="457200" lvl="0" indent="-457200" algn="just" rtl="1">
              <a:buFont typeface="Arial" pitchFamily="34" charset="0"/>
              <a:buChar char="•"/>
            </a:pPr>
            <a:r>
              <a:rPr lang="ar-EG" sz="3600" b="1" dirty="0">
                <a:cs typeface="+mj-cs"/>
              </a:rPr>
              <a:t>الأنتشار المحدود للفوسفور من سطح التربة نتيجة لغياب الخلط بالتربة بالحرث </a:t>
            </a:r>
            <a:endParaRPr lang="en-US" sz="36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632311"/>
          </a:xfrm>
          <a:prstGeom prst="rect">
            <a:avLst/>
          </a:prstGeom>
        </p:spPr>
        <p:txBody>
          <a:bodyPr wrap="square">
            <a:spAutoFit/>
          </a:bodyPr>
          <a:lstStyle/>
          <a:p>
            <a:pPr algn="ctr" rtl="1"/>
            <a:r>
              <a:rPr lang="ar-EG" sz="3600" b="1" dirty="0">
                <a:solidFill>
                  <a:srgbClr val="FF0000"/>
                </a:solidFill>
                <a:cs typeface="+mj-cs"/>
              </a:rPr>
              <a:t>بالأضافة لما سبق أيضاحه من مساوئ , هناك بعض الملحوظات بخصوص تقنية </a:t>
            </a:r>
            <a:r>
              <a:rPr lang="en-US" sz="3600" b="1" dirty="0">
                <a:solidFill>
                  <a:srgbClr val="FF0000"/>
                </a:solidFill>
                <a:cs typeface="+mj-cs"/>
              </a:rPr>
              <a:t>no-tillage </a:t>
            </a:r>
          </a:p>
          <a:p>
            <a:pPr marL="457200" lvl="0" indent="-457200" algn="just" rtl="1">
              <a:buFont typeface="Arial" pitchFamily="34" charset="0"/>
              <a:buChar char="•"/>
            </a:pPr>
            <a:r>
              <a:rPr lang="ar-EG" sz="3200" b="1" dirty="0">
                <a:cs typeface="+mj-cs"/>
              </a:rPr>
              <a:t>هذه التقنية تتطلب تعلم و تطبيق طرق و مهارات زراعية جديدة قد لاتتطابق والمهارات الخاصة بالحرث. </a:t>
            </a:r>
            <a:endParaRPr lang="en-US" sz="3200" b="1" dirty="0">
              <a:cs typeface="+mj-cs"/>
            </a:endParaRPr>
          </a:p>
          <a:p>
            <a:pPr marL="457200" lvl="0" indent="-457200" algn="just" rtl="1">
              <a:buFont typeface="Arial" pitchFamily="34" charset="0"/>
              <a:buChar char="•"/>
            </a:pPr>
            <a:r>
              <a:rPr lang="ar-EG" sz="3200" b="1" dirty="0">
                <a:cs typeface="+mj-cs"/>
              </a:rPr>
              <a:t>لنجاح تلك التقنية لابد من نقل المهارات و الخبرات و كيفية  تطبيقها و إيجادتها الى الممارسين عن طريق الأرشاد . </a:t>
            </a:r>
            <a:endParaRPr lang="en-US" sz="3200" b="1" dirty="0">
              <a:cs typeface="+mj-cs"/>
            </a:endParaRPr>
          </a:p>
          <a:p>
            <a:pPr marL="457200" lvl="0" indent="-457200" algn="just" rtl="1">
              <a:buFont typeface="Arial" pitchFamily="34" charset="0"/>
              <a:buChar char="•"/>
            </a:pPr>
            <a:r>
              <a:rPr lang="ar-EG" sz="3200" b="1" dirty="0">
                <a:cs typeface="+mj-cs"/>
              </a:rPr>
              <a:t>هناك بعض المزارعين أعتادوا على رؤية مهد البذرة نظيف خالى من الحشائش و البقايا النباتية وكذلك معد جيدا , يجدوا فى هذه التقنبة عملية غير طبيعية و تافهة .</a:t>
            </a:r>
            <a:endParaRPr lang="en-US" sz="3200" b="1" dirty="0">
              <a:cs typeface="+mj-cs"/>
            </a:endParaRPr>
          </a:p>
          <a:p>
            <a:pPr marL="457200" lvl="0" indent="-457200" algn="just" rtl="1">
              <a:buFont typeface="Arial" pitchFamily="34" charset="0"/>
              <a:buChar char="•"/>
            </a:pPr>
            <a:r>
              <a:rPr lang="ar-EG" sz="3200" b="1" dirty="0">
                <a:cs typeface="+mj-cs"/>
              </a:rPr>
              <a:t>أن ما يميز هذه التقنية هو ترك بقدر المستطاع البقايا النباتية للمحصول السابق على سطح </a:t>
            </a:r>
            <a:r>
              <a:rPr lang="ar-EG" sz="3200" b="1" dirty="0" smtClean="0">
                <a:cs typeface="+mj-cs"/>
              </a:rPr>
              <a:t>الأرض</a:t>
            </a:r>
            <a:endParaRPr lang="en-US" sz="32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8889"/>
            <a:ext cx="9067800" cy="5632311"/>
          </a:xfrm>
          <a:prstGeom prst="rect">
            <a:avLst/>
          </a:prstGeom>
        </p:spPr>
        <p:txBody>
          <a:bodyPr wrap="square">
            <a:spAutoFit/>
          </a:bodyPr>
          <a:lstStyle/>
          <a:p>
            <a:pPr marL="457200" indent="-457200" algn="just" rtl="1">
              <a:buFont typeface="Arial" pitchFamily="34" charset="0"/>
              <a:buChar char="•"/>
            </a:pPr>
            <a:r>
              <a:rPr lang="ar-EG" sz="3000" b="1" dirty="0">
                <a:cs typeface="+mj-cs"/>
              </a:rPr>
              <a:t>عند أجراء </a:t>
            </a:r>
            <a:r>
              <a:rPr lang="en-US" sz="3000" b="1" dirty="0">
                <a:cs typeface="+mj-cs"/>
              </a:rPr>
              <a:t>conservation tillage</a:t>
            </a:r>
            <a:r>
              <a:rPr lang="ar-EG" sz="3000" b="1" dirty="0">
                <a:cs typeface="+mj-cs"/>
              </a:rPr>
              <a:t> بقصد مكافحة التعرية للتربة فأن أقل كمية مقبولة من البقايا النباتية لتغطية سطح التربة عند نقر التقاوى 30% ألا أن هذه التقنية تتطلب مستوى تغطية لايقل عن 70%, هناك بعض المحاصيل (قطن –فول صويا-ترمس)ماتتركه فى الأرض بعد الحصاد يقل عن 70% . </a:t>
            </a:r>
            <a:endParaRPr lang="en-US" sz="3000" b="1" dirty="0">
              <a:cs typeface="+mj-cs"/>
            </a:endParaRPr>
          </a:p>
          <a:p>
            <a:pPr marL="457200" lvl="0" indent="-457200" algn="just" rtl="1">
              <a:buFont typeface="Arial" pitchFamily="34" charset="0"/>
              <a:buChar char="•"/>
            </a:pPr>
            <a:r>
              <a:rPr lang="ar-EG" sz="3000" b="1" dirty="0" smtClean="0">
                <a:cs typeface="+mj-cs"/>
              </a:rPr>
              <a:t>عموما </a:t>
            </a:r>
            <a:r>
              <a:rPr lang="ar-EG" sz="3000" b="1" dirty="0">
                <a:cs typeface="+mj-cs"/>
              </a:rPr>
              <a:t>يمكن القول أن تقنية </a:t>
            </a:r>
            <a:r>
              <a:rPr lang="en-US" sz="3000" b="1" dirty="0">
                <a:cs typeface="+mj-cs"/>
              </a:rPr>
              <a:t>no – tillage</a:t>
            </a:r>
            <a:r>
              <a:rPr lang="ar-EG" sz="3000" b="1" dirty="0">
                <a:cs typeface="+mj-cs"/>
              </a:rPr>
              <a:t> قد تكون مقبولة لشخص ما و غير مقبولة لأخر و هذا يتوقف على خبرة و مفهوم و مدرسة كل شخص , كما أن تطبيق هذه التقنية فى الأساس يتوقف على قوام و طبيعة التربة ووفرة التكنولوجيا الخاصة بالتطبيق .</a:t>
            </a:r>
            <a:endParaRPr lang="en-US" sz="3000" b="1" dirty="0">
              <a:cs typeface="+mj-cs"/>
            </a:endParaRPr>
          </a:p>
          <a:p>
            <a:pPr marL="457200" lvl="0" indent="-457200" algn="just" rtl="1">
              <a:buFont typeface="Arial" pitchFamily="34" charset="0"/>
              <a:buChar char="•"/>
            </a:pPr>
            <a:r>
              <a:rPr lang="ar-EG" sz="3000" b="1" dirty="0">
                <a:cs typeface="+mj-cs"/>
              </a:rPr>
              <a:t> أن المعايير الأساسية بالنسبة لهذه التقنية ليست فى بقاء المخلفات النباتية على سطح التربة عند نقر التقاوى , بل هى حالة التربة  (بعد الزراعة ) هل هى مفككة (محروثة) ام بقيت كما هى</a:t>
            </a:r>
            <a:endParaRPr lang="en-US" sz="30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878532"/>
          </a:xfrm>
          <a:prstGeom prst="rect">
            <a:avLst/>
          </a:prstGeom>
        </p:spPr>
        <p:txBody>
          <a:bodyPr wrap="square">
            <a:spAutoFit/>
          </a:bodyPr>
          <a:lstStyle/>
          <a:p>
            <a:pPr algn="ctr" rtl="1"/>
            <a:r>
              <a:rPr lang="ar-EG" sz="3600" b="1" dirty="0">
                <a:solidFill>
                  <a:srgbClr val="FF0000"/>
                </a:solidFill>
                <a:cs typeface="+mj-cs"/>
              </a:rPr>
              <a:t>الدور الذى تلعبه مخلفات (القش</a:t>
            </a:r>
            <a:r>
              <a:rPr lang="ar-EG" sz="3600" b="1" dirty="0" smtClean="0">
                <a:solidFill>
                  <a:srgbClr val="FF0000"/>
                </a:solidFill>
                <a:cs typeface="+mj-cs"/>
              </a:rPr>
              <a:t>) المحصول </a:t>
            </a:r>
            <a:r>
              <a:rPr lang="ar-EG" sz="3600" b="1" dirty="0">
                <a:solidFill>
                  <a:srgbClr val="FF0000"/>
                </a:solidFill>
                <a:cs typeface="+mj-cs"/>
              </a:rPr>
              <a:t>السابق </a:t>
            </a:r>
            <a:endParaRPr lang="en-US" sz="3600" b="1" dirty="0">
              <a:solidFill>
                <a:srgbClr val="FF0000"/>
              </a:solidFill>
              <a:cs typeface="+mj-cs"/>
            </a:endParaRPr>
          </a:p>
          <a:p>
            <a:pPr marL="457200" lvl="0" indent="-457200" algn="just" rtl="1">
              <a:buFont typeface="Arial" pitchFamily="34" charset="0"/>
              <a:buChar char="•"/>
            </a:pPr>
            <a:r>
              <a:rPr lang="ar-EG" sz="3400" b="1" dirty="0">
                <a:cs typeface="+mj-cs"/>
              </a:rPr>
              <a:t>حتى وقت قريب أعتبر قش الحبوب ذو قيمة و لايثير أى من المشاكل – أن أستخدامه فى المجال الزراعى يتوقف فى الأساس على و جود أو عدم وجود مواشى بالمزرعة كذلك ثمن بيعه للمزارع الأخرى </a:t>
            </a:r>
            <a:endParaRPr lang="en-US" sz="3400" b="1" dirty="0">
              <a:cs typeface="+mj-cs"/>
            </a:endParaRPr>
          </a:p>
          <a:p>
            <a:pPr marL="457200" lvl="0" indent="-457200" algn="just" rtl="1">
              <a:buFont typeface="Arial" pitchFamily="34" charset="0"/>
              <a:buChar char="•"/>
            </a:pPr>
            <a:r>
              <a:rPr lang="ar-EG" sz="3400" b="1" dirty="0">
                <a:cs typeface="+mj-cs"/>
              </a:rPr>
              <a:t>فى مزارع الأنتاج الحيوانى يستخدم القش كعلف لتغذية المواشى أو كفرشة و فى النهاية معظم القش يعاد مرة أخرى للتربة بعد خلط فضلات المواشى بالفرشة كسماد بلدى (عضوى ) </a:t>
            </a:r>
            <a:r>
              <a:rPr lang="ar-EG" sz="3400" b="1" dirty="0" smtClean="0">
                <a:cs typeface="+mj-cs"/>
              </a:rPr>
              <a:t>.</a:t>
            </a:r>
          </a:p>
          <a:p>
            <a:pPr marL="457200" indent="-457200" algn="just" rtl="1">
              <a:buFont typeface="Arial" pitchFamily="34" charset="0"/>
              <a:buChar char="•"/>
            </a:pPr>
            <a:r>
              <a:rPr lang="ar-EG" sz="3400" b="1" dirty="0">
                <a:cs typeface="+mj-cs"/>
              </a:rPr>
              <a:t>فى مجال أنتاج المحاصيل القش اما أن يباع أو يتم حرثه بالتربة أو يمثل عبء للمزرعة و هذا يتوقف على قيمته </a:t>
            </a:r>
            <a:r>
              <a:rPr lang="ar-EG" sz="3400" b="1" dirty="0" smtClean="0">
                <a:cs typeface="+mj-cs"/>
              </a:rPr>
              <a:t>.</a:t>
            </a:r>
            <a:endParaRPr lang="en-US" sz="34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0085"/>
            <a:ext cx="9067800" cy="4524315"/>
          </a:xfrm>
          <a:prstGeom prst="rect">
            <a:avLst/>
          </a:prstGeom>
        </p:spPr>
        <p:txBody>
          <a:bodyPr wrap="square">
            <a:spAutoFit/>
          </a:bodyPr>
          <a:lstStyle/>
          <a:p>
            <a:pPr marL="457200" lvl="0" indent="-457200" algn="just" rtl="1">
              <a:buFont typeface="Arial" pitchFamily="34" charset="0"/>
              <a:buChar char="•"/>
            </a:pPr>
            <a:r>
              <a:rPr lang="ar-EG" sz="3600" b="1" dirty="0" smtClean="0">
                <a:cs typeface="+mj-cs"/>
              </a:rPr>
              <a:t>فى </a:t>
            </a:r>
            <a:r>
              <a:rPr lang="ar-EG" sz="3600" b="1" dirty="0">
                <a:cs typeface="+mj-cs"/>
              </a:rPr>
              <a:t>كثير من المَزارع الكبيرة التى تزرع الحبوب بمساحات كبيرة و التى لاتملك مواشى أو ماكينات لتكعيب هذا القش تعتبر أن نقله لبيعه غير مجدى أقتصاديا  - لذلك فلابد من أزالته و التخلص منه </a:t>
            </a:r>
            <a:r>
              <a:rPr lang="ar-EG" sz="3600" b="1" dirty="0" smtClean="0">
                <a:cs typeface="+mj-cs"/>
              </a:rPr>
              <a:t>.</a:t>
            </a:r>
          </a:p>
          <a:p>
            <a:pPr marL="457200" indent="-457200" algn="just" rtl="1">
              <a:buFont typeface="Arial" pitchFamily="34" charset="0"/>
              <a:buChar char="•"/>
            </a:pPr>
            <a:r>
              <a:rPr lang="ar-EG" sz="3600" b="1" dirty="0">
                <a:cs typeface="+mj-cs"/>
              </a:rPr>
              <a:t>أن الفترة بين حصاد المحاصيل و أعادة زراعة الأرض بمحاصيل أخرى عادة تكون قصيرة بينما يكون العمل خلال هذه الفترة كثيرا لذلك فأن معظم المَزارع تقوم بحرق القش بصرف النظر عن الأسلوب المتبع لخدمة وأعداد الأرض </a:t>
            </a:r>
            <a:r>
              <a:rPr lang="ar-EG" sz="3600" b="1" dirty="0" smtClean="0">
                <a:cs typeface="+mj-cs"/>
              </a:rPr>
              <a:t>.</a:t>
            </a:r>
            <a:endParaRPr lang="en-US" sz="3600" b="1" dirty="0">
              <a:cs typeface="+mj-cs"/>
            </a:endParaRPr>
          </a:p>
        </p:txBody>
      </p:sp>
    </p:spTree>
    <p:extLst>
      <p:ext uri="{BB962C8B-B14F-4D97-AF65-F5344CB8AC3E}">
        <p14:creationId xmlns:p14="http://schemas.microsoft.com/office/powerpoint/2010/main" val="3562726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494085"/>
          </a:xfrm>
          <a:prstGeom prst="rect">
            <a:avLst/>
          </a:prstGeom>
        </p:spPr>
        <p:txBody>
          <a:bodyPr wrap="square">
            <a:spAutoFit/>
          </a:bodyPr>
          <a:lstStyle/>
          <a:p>
            <a:pPr marL="457200" lvl="0" indent="-457200" algn="just" rtl="1">
              <a:buFont typeface="Arial" pitchFamily="34" charset="0"/>
              <a:buChar char="•"/>
            </a:pPr>
            <a:r>
              <a:rPr lang="ar-EG" sz="3200" b="1" dirty="0" smtClean="0">
                <a:cs typeface="+mj-cs"/>
              </a:rPr>
              <a:t>البعض </a:t>
            </a:r>
            <a:r>
              <a:rPr lang="ar-EG" sz="3200" b="1" dirty="0">
                <a:cs typeface="+mj-cs"/>
              </a:rPr>
              <a:t>يرى أن عملية حرق القش تبديد طالما أن هذا الأسلوب يحرم الأرض من زيادة محتوى المادة العضوية بها – الحرق الغير منظم للقش يعتبر ظاهرة خطيرة و ضارة بالبيئة و يلقى رفضا من المنادين بحماية البيئة . </a:t>
            </a:r>
            <a:endParaRPr lang="en-US" sz="3200" b="1" dirty="0">
              <a:cs typeface="+mj-cs"/>
            </a:endParaRPr>
          </a:p>
          <a:p>
            <a:pPr marL="457200" lvl="0" indent="-457200" algn="just" rtl="1">
              <a:buFont typeface="Arial" pitchFamily="34" charset="0"/>
              <a:buChar char="•"/>
            </a:pPr>
            <a:r>
              <a:rPr lang="ar-EG" sz="3200" b="1" dirty="0">
                <a:cs typeface="+mj-cs"/>
              </a:rPr>
              <a:t>الأدلة على أهمية قلب القش فى باطن الأرض كوسيلة للمحافظة على وزيادة محتواها من المادة العضوية تعتبر ضعيفة </a:t>
            </a:r>
            <a:r>
              <a:rPr lang="en-US" sz="3200" b="1" dirty="0">
                <a:cs typeface="+mj-cs"/>
              </a:rPr>
              <a:t>Short,1973;Harvey,1959;MAFF,ADAS,1964 and Cooke,1967)</a:t>
            </a:r>
            <a:r>
              <a:rPr lang="ar-EG" sz="3200" b="1" dirty="0">
                <a:cs typeface="+mj-cs"/>
              </a:rPr>
              <a:t>) – فى حين أن نتائج احدى التجارب أظهرت أن قلب القش و خلطه بالتربة لعدة سنوات أدى لزيادة محتواها من الكربون العضوى فى طبقة الحرث لآكثر من 0.02% بينما فى الأراضى سيئة البناء و ذات المحتوى المنخفض من المادة العضوية كان لقلب القش سنويا بها نتائج إيجابية فى تحسين هذه الخواص (</a:t>
            </a:r>
            <a:r>
              <a:rPr lang="en-US" sz="3200" b="1" dirty="0">
                <a:cs typeface="+mj-cs"/>
              </a:rPr>
              <a:t>Johnston,1979</a:t>
            </a:r>
            <a:r>
              <a:rPr lang="ar-EG" sz="3200" b="1" dirty="0">
                <a:cs typeface="+mj-cs"/>
              </a:rPr>
              <a:t>) .</a:t>
            </a:r>
            <a:endParaRPr lang="en-US" sz="32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86528"/>
          </a:xfrm>
          <a:prstGeom prst="rect">
            <a:avLst/>
          </a:prstGeom>
        </p:spPr>
        <p:txBody>
          <a:bodyPr wrap="square">
            <a:spAutoFit/>
          </a:bodyPr>
          <a:lstStyle/>
          <a:p>
            <a:pPr marL="457200" lvl="0" indent="-457200" algn="just" rtl="1">
              <a:buFont typeface="Arial" pitchFamily="34" charset="0"/>
              <a:buChar char="•"/>
            </a:pPr>
            <a:r>
              <a:rPr lang="ar-EG" sz="3200" b="1" dirty="0">
                <a:cs typeface="+mj-cs"/>
              </a:rPr>
              <a:t> أيضا أظهرت نتائج العديد من التجارب ان قلب القش او أى مادة عضوية بالتربة نسبة الكربون الى النيتروجين بها متسعة (</a:t>
            </a:r>
            <a:r>
              <a:rPr lang="en-US" sz="3200" b="1" dirty="0">
                <a:cs typeface="+mj-cs"/>
              </a:rPr>
              <a:t>C/N ratio</a:t>
            </a:r>
            <a:r>
              <a:rPr lang="ar-EG" sz="3200" b="1" dirty="0">
                <a:cs typeface="+mj-cs"/>
              </a:rPr>
              <a:t>) أى أنخفاض النيتروجين بالنسبة للكربون فأن الميكروبات المحللة للقش أو المواد العضوية هذه تمثل كل النيتروجين الموجود بها أولاً فى أجسامها بل تلجأ الى النيتروجين المعدنى الموجود أصلا فى التربة و تمثله مما يحدث نقصا مؤقتاً فى النيتروجين الصالح للنبات بالنسبة للمحصول التالى و ذلك حتى تصبح النسبة (</a:t>
            </a:r>
            <a:r>
              <a:rPr lang="en-US" sz="3200" b="1" dirty="0">
                <a:cs typeface="+mj-cs"/>
              </a:rPr>
              <a:t>C/N</a:t>
            </a:r>
            <a:r>
              <a:rPr lang="ar-EG" sz="3200" b="1" dirty="0">
                <a:cs typeface="+mj-cs"/>
              </a:rPr>
              <a:t>)منخفضة فتحدث عملية معدنة للنيتروجين مرة أخرى بعد تحلل الميكروبات و تنطلق من أجسامها (</a:t>
            </a:r>
            <a:r>
              <a:rPr lang="en-US" sz="3200" b="1" dirty="0">
                <a:cs typeface="+mj-cs"/>
              </a:rPr>
              <a:t>N</a:t>
            </a:r>
            <a:r>
              <a:rPr lang="ar-EG" sz="3200" b="1" dirty="0">
                <a:cs typeface="+mj-cs"/>
              </a:rPr>
              <a:t>). </a:t>
            </a:r>
            <a:endParaRPr lang="en-US" sz="3200" b="1" dirty="0">
              <a:cs typeface="+mj-cs"/>
            </a:endParaRPr>
          </a:p>
          <a:p>
            <a:pPr marL="457200" lvl="0" indent="-457200" algn="just" rtl="1">
              <a:buFont typeface="Arial" pitchFamily="34" charset="0"/>
              <a:buChar char="•"/>
            </a:pPr>
            <a:r>
              <a:rPr lang="ar-EG" sz="3200" b="1" dirty="0">
                <a:cs typeface="+mj-cs"/>
              </a:rPr>
              <a:t>مع ظهور و تطور أسلوب الزراعة المباشرة و </a:t>
            </a:r>
            <a:r>
              <a:rPr lang="en-US" sz="3200" b="1" dirty="0">
                <a:cs typeface="+mj-cs"/>
              </a:rPr>
              <a:t>Minimum till</a:t>
            </a:r>
            <a:r>
              <a:rPr lang="ar-EG" sz="3200" b="1" dirty="0">
                <a:cs typeface="+mj-cs"/>
              </a:rPr>
              <a:t> زاد الأهتمام بدراسة مدى أهمية القش و المشاكل المرتبطه بوجوده .</a:t>
            </a:r>
            <a:endParaRPr lang="en-US" sz="3200" b="1" dirty="0">
              <a:cs typeface="+mj-cs"/>
            </a:endParaRPr>
          </a:p>
          <a:p>
            <a:pPr marL="457200" lvl="0" indent="-457200" algn="just" rtl="1">
              <a:buFont typeface="Arial" pitchFamily="34" charset="0"/>
              <a:buChar char="•"/>
            </a:pPr>
            <a:r>
              <a:rPr lang="ar-EG" sz="3200" b="1" dirty="0">
                <a:cs typeface="+mj-cs"/>
              </a:rPr>
              <a:t>من خلال نتائج العديد من التجارب التى تناولت هذا الموضوع فوجئ الباحثون بما يلى </a:t>
            </a:r>
            <a:r>
              <a:rPr lang="ar-EG" sz="3200" b="1" dirty="0" smtClean="0">
                <a:cs typeface="+mj-cs"/>
              </a:rPr>
              <a:t>:</a:t>
            </a:r>
            <a:endParaRPr lang="en-US" sz="32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707092"/>
          </a:xfrm>
          <a:prstGeom prst="rect">
            <a:avLst/>
          </a:prstGeom>
        </p:spPr>
        <p:txBody>
          <a:bodyPr wrap="square">
            <a:spAutoFit/>
          </a:bodyPr>
          <a:lstStyle/>
          <a:p>
            <a:pPr marL="457200" indent="-457200" algn="just" rtl="1">
              <a:lnSpc>
                <a:spcPct val="120000"/>
              </a:lnSpc>
              <a:buFont typeface="Arial" pitchFamily="34" charset="0"/>
              <a:buChar char="•"/>
            </a:pPr>
            <a:r>
              <a:rPr lang="ar-EG" sz="3600" b="1" dirty="0" smtClean="0">
                <a:latin typeface="Aharoni" pitchFamily="2" charset="-79"/>
                <a:cs typeface="+mj-cs"/>
              </a:rPr>
              <a:t>فكرة </a:t>
            </a:r>
            <a:r>
              <a:rPr lang="ar-EG" sz="3600" b="1" dirty="0">
                <a:latin typeface="Aharoni" pitchFamily="2" charset="-79"/>
                <a:cs typeface="+mj-cs"/>
              </a:rPr>
              <a:t>زراعة البذور (نقرها) فى الأرض الغير محروثه تعتبر طريقة قديمة فالمصريون القدماء طبقوا هذه الطريقة بأبتكارهم طريقة نقر البذور فى الأرض الغير محروثة فى جور وذلك بوضع البذور فى الجور بعد شقها ثم أعادة تغطيتها و الضغط عليها بالقدم </a:t>
            </a:r>
            <a:r>
              <a:rPr lang="ar-EG" sz="3600" b="1" dirty="0" smtClean="0">
                <a:latin typeface="Aharoni" pitchFamily="2" charset="-79"/>
                <a:cs typeface="+mj-cs"/>
              </a:rPr>
              <a:t>.</a:t>
            </a:r>
          </a:p>
          <a:p>
            <a:pPr marL="457200" indent="-457200" algn="just" rtl="1">
              <a:lnSpc>
                <a:spcPct val="120000"/>
              </a:lnSpc>
              <a:buFont typeface="Arial" pitchFamily="34" charset="0"/>
              <a:buChar char="•"/>
            </a:pPr>
            <a:r>
              <a:rPr lang="ar-EG" sz="3600" b="1" dirty="0">
                <a:solidFill>
                  <a:srgbClr val="FF0000"/>
                </a:solidFill>
                <a:latin typeface="Aharoni" pitchFamily="2" charset="-79"/>
                <a:cs typeface="+mj-cs"/>
              </a:rPr>
              <a:t>أن المفهوم الحديث لتقنية الزراعة بدون خدمة أو مع الأقتصاد فى عملية الحرث قد تم التعارف عليها ألا أن هناك العديد ممن أبتكروا تعريفات مختلفة لوصف أو توضيح هذه العملية بعض من هذه التعاريف فيما يلى عرضها : </a:t>
            </a:r>
            <a:endParaRPr lang="en-US" sz="3600" b="1" dirty="0">
              <a:solidFill>
                <a:srgbClr val="FF0000"/>
              </a:solidFill>
              <a:latin typeface="Aharoni" pitchFamily="2" charset="-79"/>
              <a:cs typeface="+mj-cs"/>
            </a:endParaRPr>
          </a:p>
        </p:txBody>
      </p:sp>
    </p:spTree>
    <p:extLst>
      <p:ext uri="{BB962C8B-B14F-4D97-AF65-F5344CB8AC3E}">
        <p14:creationId xmlns:p14="http://schemas.microsoft.com/office/powerpoint/2010/main" val="2551229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894195"/>
          </a:xfrm>
          <a:prstGeom prst="rect">
            <a:avLst/>
          </a:prstGeom>
        </p:spPr>
        <p:txBody>
          <a:bodyPr wrap="square">
            <a:spAutoFit/>
          </a:bodyPr>
          <a:lstStyle/>
          <a:p>
            <a:pPr marL="457200" indent="-457200" algn="just" rtl="1">
              <a:buFont typeface="Arial" pitchFamily="34" charset="0"/>
              <a:buChar char="•"/>
            </a:pPr>
            <a:r>
              <a:rPr lang="ar-EG" sz="3400" b="1" dirty="0" smtClean="0">
                <a:cs typeface="+mj-cs"/>
              </a:rPr>
              <a:t>أنخفاض </a:t>
            </a:r>
            <a:r>
              <a:rPr lang="ar-EG" sz="3400" b="1" dirty="0">
                <a:cs typeface="+mj-cs"/>
              </a:rPr>
              <a:t>نسبة الأنبات نتيجة لوقوع القش بالشقوق (الجور)أثناء الزراعة مما يؤثر و بشكل غير مباشر على الأنبات .</a:t>
            </a:r>
            <a:endParaRPr lang="en-US" sz="3400" b="1" dirty="0">
              <a:cs typeface="+mj-cs"/>
            </a:endParaRPr>
          </a:p>
          <a:p>
            <a:pPr marL="457200" indent="-457200" algn="just" rtl="1">
              <a:buFont typeface="Arial" pitchFamily="34" charset="0"/>
              <a:buChar char="•"/>
            </a:pPr>
            <a:r>
              <a:rPr lang="ar-EG" sz="3400" b="1" dirty="0" smtClean="0">
                <a:cs typeface="+mj-cs"/>
              </a:rPr>
              <a:t>ثبات </a:t>
            </a:r>
            <a:r>
              <a:rPr lang="ar-EG" sz="3400" b="1" dirty="0">
                <a:cs typeface="+mj-cs"/>
              </a:rPr>
              <a:t>و رسوخ النباتات كان سيئا , فى بعض الأحوال لم يكن هناك أتصال بين البذور و التربة بل تم أنباتها فى القش و عند التعرض لفترة من الجفاف ماتت بادراتها </a:t>
            </a:r>
            <a:r>
              <a:rPr lang="ar-EG" sz="3400" b="1" dirty="0" smtClean="0">
                <a:cs typeface="+mj-cs"/>
              </a:rPr>
              <a:t>.</a:t>
            </a:r>
          </a:p>
          <a:p>
            <a:pPr marL="457200" indent="-457200" algn="just" rtl="1">
              <a:buFont typeface="Arial" pitchFamily="34" charset="0"/>
              <a:buChar char="•"/>
            </a:pPr>
            <a:r>
              <a:rPr lang="ar-EG" sz="3400" b="1" dirty="0" smtClean="0">
                <a:cs typeface="+mj-cs"/>
              </a:rPr>
              <a:t>فى </a:t>
            </a:r>
            <a:r>
              <a:rPr lang="ar-EG" sz="3400" b="1" dirty="0">
                <a:cs typeface="+mj-cs"/>
              </a:rPr>
              <a:t>أحوال أخرى أحتوت بقايا القش على بعض الأفات و الديدان القارضة أو القواقع </a:t>
            </a:r>
            <a:r>
              <a:rPr lang="ar-EG" sz="3400" b="1" dirty="0" smtClean="0">
                <a:cs typeface="+mj-cs"/>
              </a:rPr>
              <a:t>والتى </a:t>
            </a:r>
            <a:r>
              <a:rPr lang="ar-EG" sz="3400" b="1" dirty="0">
                <a:cs typeface="+mj-cs"/>
              </a:rPr>
              <a:t>تغذت فيما بعد على البذور أو بادراتها .</a:t>
            </a:r>
            <a:endParaRPr lang="en-US" sz="3400" b="1" dirty="0">
              <a:cs typeface="+mj-cs"/>
            </a:endParaRPr>
          </a:p>
          <a:p>
            <a:pPr marL="457200" lvl="0" indent="-457200" algn="just" rtl="1">
              <a:buFont typeface="Arial" pitchFamily="34" charset="0"/>
              <a:buChar char="•"/>
            </a:pPr>
            <a:r>
              <a:rPr lang="ar-EG" sz="3400" b="1" dirty="0">
                <a:cs typeface="+mj-cs"/>
              </a:rPr>
              <a:t>لذلك يرى البعض أنه لنجاح أسلوب الزراعة المباشرة لابد من أزالة و التخلص من القش و بقايا المحصول السابق (هذا يعتبر عاملا رئيسيا من وجهة نظرهم ) بناء على الشواهد السابقة . </a:t>
            </a:r>
            <a:endParaRPr lang="en-US" sz="3400" b="1" dirty="0">
              <a:cs typeface="+mj-cs"/>
            </a:endParaRPr>
          </a:p>
        </p:txBody>
      </p:sp>
    </p:spTree>
    <p:extLst>
      <p:ext uri="{BB962C8B-B14F-4D97-AF65-F5344CB8AC3E}">
        <p14:creationId xmlns:p14="http://schemas.microsoft.com/office/powerpoint/2010/main" val="1675918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509200"/>
          </a:xfrm>
          <a:prstGeom prst="rect">
            <a:avLst/>
          </a:prstGeom>
        </p:spPr>
        <p:txBody>
          <a:bodyPr wrap="square">
            <a:spAutoFit/>
          </a:bodyPr>
          <a:lstStyle/>
          <a:p>
            <a:pPr marL="457200" lvl="0" indent="-457200" algn="just" rtl="1">
              <a:buFont typeface="Arial" pitchFamily="34" charset="0"/>
              <a:buChar char="•"/>
            </a:pPr>
            <a:r>
              <a:rPr lang="ar-EG" sz="3200" b="1" dirty="0" smtClean="0">
                <a:cs typeface="+mj-cs"/>
              </a:rPr>
              <a:t>من </a:t>
            </a:r>
            <a:r>
              <a:rPr lang="ar-EG" sz="3200" b="1" dirty="0">
                <a:cs typeface="+mj-cs"/>
              </a:rPr>
              <a:t>خلال االعديد من الابحاث </a:t>
            </a:r>
            <a:r>
              <a:rPr lang="en-US" sz="3200" b="1" dirty="0">
                <a:cs typeface="+mj-cs"/>
              </a:rPr>
              <a:t>(Lynch and Harper,1977; Lynch et all , 1977 ; Barber and Standell,1977;Barber and Haynes,1977; Lynch and Gunn , 1977 and Ellis and Lynch,1979 </a:t>
            </a:r>
            <a:r>
              <a:rPr lang="ar-EG" sz="3200" b="1" dirty="0">
                <a:cs typeface="+mj-cs"/>
              </a:rPr>
              <a:t>التى تناولت دراسة تأثير مخلفات المحاصيل السابقة ( القش) على المحاصيل اللاحقة تحت نظام الزراعة المباشرة , يمكن تلخيص النتائج المتحصل عليها فيما يلى :</a:t>
            </a:r>
            <a:endParaRPr lang="en-US" sz="3200" b="1" dirty="0">
              <a:cs typeface="+mj-cs"/>
            </a:endParaRPr>
          </a:p>
          <a:p>
            <a:pPr marL="457200" indent="-457200" algn="just" rtl="1">
              <a:buFont typeface="Arial" pitchFamily="34" charset="0"/>
              <a:buChar char="•"/>
            </a:pPr>
            <a:r>
              <a:rPr lang="ar-EG" sz="3200" b="1" dirty="0" smtClean="0">
                <a:cs typeface="+mj-cs"/>
              </a:rPr>
              <a:t>التأثيرات </a:t>
            </a:r>
            <a:r>
              <a:rPr lang="ar-EG" sz="3200" b="1" dirty="0">
                <a:cs typeface="+mj-cs"/>
              </a:rPr>
              <a:t>السلبية لبقايا المحصول (القش) على محصول الزراعة المباشرة التى يمكن ملاحظتها فى مراحل النمو المبكرة نتيجة الأنبات السئ أو موت البذور مما يؤدى الى عدم التجانس فى الكثافة النباتية.</a:t>
            </a:r>
            <a:endParaRPr lang="en-US" sz="32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001643"/>
          </a:xfrm>
          <a:prstGeom prst="rect">
            <a:avLst/>
          </a:prstGeom>
        </p:spPr>
        <p:txBody>
          <a:bodyPr wrap="square">
            <a:spAutoFit/>
          </a:bodyPr>
          <a:lstStyle/>
          <a:p>
            <a:pPr marL="457200" indent="-457200" algn="just" rtl="1">
              <a:buFont typeface="Arial" pitchFamily="34" charset="0"/>
              <a:buChar char="•"/>
            </a:pPr>
            <a:r>
              <a:rPr lang="ar-EG" sz="3200" b="1" dirty="0" smtClean="0">
                <a:cs typeface="+mj-cs"/>
              </a:rPr>
              <a:t>ظهور </a:t>
            </a:r>
            <a:r>
              <a:rPr lang="ar-EG" sz="3200" b="1" dirty="0">
                <a:cs typeface="+mj-cs"/>
              </a:rPr>
              <a:t>بعض الأعراض المشابهة لأعراض نقص الأزوت مثل النمو السئ و أنخفاض معدل التفريع و كذلك قصر النباتات – ذلك حتى تحت المعدلات العالية من الأزوت .</a:t>
            </a:r>
            <a:endParaRPr lang="en-US" sz="3200" b="1" dirty="0">
              <a:cs typeface="+mj-cs"/>
            </a:endParaRPr>
          </a:p>
          <a:p>
            <a:pPr marL="457200" indent="-457200" algn="just" rtl="1">
              <a:buFont typeface="Arial" pitchFamily="34" charset="0"/>
              <a:buChar char="•"/>
            </a:pPr>
            <a:r>
              <a:rPr lang="ar-EG" sz="3200" b="1" dirty="0" smtClean="0">
                <a:cs typeface="+mj-cs"/>
              </a:rPr>
              <a:t>تكون </a:t>
            </a:r>
            <a:r>
              <a:rPr lang="ar-EG" sz="3200" b="1" dirty="0">
                <a:cs typeface="+mj-cs"/>
              </a:rPr>
              <a:t>بعض التوكسينات نتيجة تحلل بقايا النباتات تحت الظروف الرطبة ( هذه التوكسينات تفصل من القش بالغسيل او ناتجة من النشاط الحيوى للكائنات الدقيقة بالتربة ) .</a:t>
            </a:r>
            <a:endParaRPr lang="en-US" sz="3200" b="1" dirty="0">
              <a:cs typeface="+mj-cs"/>
            </a:endParaRPr>
          </a:p>
          <a:p>
            <a:pPr marL="457200" indent="-457200" algn="just" rtl="1">
              <a:buFont typeface="Arial" pitchFamily="34" charset="0"/>
              <a:buChar char="•"/>
            </a:pPr>
            <a:r>
              <a:rPr lang="ar-EG" sz="3200" b="1" dirty="0" smtClean="0">
                <a:cs typeface="+mj-cs"/>
              </a:rPr>
              <a:t>تكون </a:t>
            </a:r>
            <a:r>
              <a:rPr lang="ar-EG" sz="3200" b="1" dirty="0">
                <a:cs typeface="+mj-cs"/>
              </a:rPr>
              <a:t>الفطريات (العفن ) على الطبقة السطحية للتربة الغير محروثة وفى وجود البقايا النباتية على السطح .</a:t>
            </a:r>
            <a:endParaRPr lang="en-US" sz="3200" b="1" dirty="0">
              <a:cs typeface="+mj-cs"/>
            </a:endParaRPr>
          </a:p>
          <a:p>
            <a:pPr marL="457200" lvl="0" indent="-457200" algn="just" rtl="1">
              <a:buFont typeface="Arial" pitchFamily="34" charset="0"/>
              <a:buChar char="•"/>
            </a:pPr>
            <a:r>
              <a:rPr lang="ar-EG" sz="3200" b="1" dirty="0">
                <a:cs typeface="+mj-cs"/>
              </a:rPr>
              <a:t>فى دراسة لتاثير معلق مستخلص من القش (تم جمعه من حقل تحت نظام  الزراعة المباشرة )على نمو نباتات الشعير- أظهرت نتائج سلبية على نمو النباتات الصغيرة (طور </a:t>
            </a:r>
            <a:r>
              <a:rPr lang="ar-EG" sz="3200" b="1" dirty="0" smtClean="0">
                <a:cs typeface="+mj-cs"/>
              </a:rPr>
              <a:t>البادرة) بالمقارنة </a:t>
            </a:r>
            <a:r>
              <a:rPr lang="ar-EG" sz="3200" b="1" dirty="0">
                <a:cs typeface="+mj-cs"/>
              </a:rPr>
              <a:t>بالكونترول (</a:t>
            </a:r>
            <a:r>
              <a:rPr lang="en-US" sz="3200" b="1" dirty="0">
                <a:cs typeface="+mj-cs"/>
              </a:rPr>
              <a:t>Ellis et all,1975</a:t>
            </a:r>
            <a:r>
              <a:rPr lang="ar-EG" sz="3200" b="1" dirty="0">
                <a:cs typeface="+mj-cs"/>
              </a:rPr>
              <a:t>).</a:t>
            </a:r>
            <a:endParaRPr lang="en-US" sz="3200" b="1" dirty="0">
              <a:cs typeface="+mj-cs"/>
            </a:endParaRPr>
          </a:p>
        </p:txBody>
      </p:sp>
    </p:spTree>
    <p:extLst>
      <p:ext uri="{BB962C8B-B14F-4D97-AF65-F5344CB8AC3E}">
        <p14:creationId xmlns:p14="http://schemas.microsoft.com/office/powerpoint/2010/main" val="2641135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0"/>
            <a:ext cx="9067800" cy="1077218"/>
          </a:xfrm>
          <a:prstGeom prst="rect">
            <a:avLst/>
          </a:prstGeom>
        </p:spPr>
        <p:txBody>
          <a:bodyPr wrap="square">
            <a:spAutoFit/>
          </a:bodyPr>
          <a:lstStyle/>
          <a:p>
            <a:pPr algn="ctr" rtl="1"/>
            <a:r>
              <a:rPr lang="ar-EG" sz="3600" b="1" dirty="0">
                <a:solidFill>
                  <a:srgbClr val="FF0000"/>
                </a:solidFill>
              </a:rPr>
              <a:t> تاثير مستخلص القش على تطور البادرات فى الشعير : </a:t>
            </a:r>
            <a:endParaRPr lang="ar-EG" sz="3600" b="1" dirty="0" smtClean="0">
              <a:solidFill>
                <a:srgbClr val="FF0000"/>
              </a:solidFill>
            </a:endParaRPr>
          </a:p>
          <a:p>
            <a:pPr algn="just" rtl="1"/>
            <a:endParaRPr lang="en-US" sz="2800" dirty="0"/>
          </a:p>
        </p:txBody>
      </p:sp>
      <p:pic>
        <p:nvPicPr>
          <p:cNvPr id="3" name="Picture 2" descr="C:\Users\admin\Desktop\Picture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838200"/>
            <a:ext cx="8839200" cy="5715000"/>
          </a:xfrm>
          <a:prstGeom prst="rect">
            <a:avLst/>
          </a:prstGeom>
          <a:noFill/>
          <a:ln>
            <a:noFill/>
          </a:ln>
        </p:spPr>
      </p:pic>
    </p:spTree>
    <p:extLst>
      <p:ext uri="{BB962C8B-B14F-4D97-AF65-F5344CB8AC3E}">
        <p14:creationId xmlns:p14="http://schemas.microsoft.com/office/powerpoint/2010/main" val="2994169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001643"/>
          </a:xfrm>
          <a:prstGeom prst="rect">
            <a:avLst/>
          </a:prstGeom>
        </p:spPr>
        <p:txBody>
          <a:bodyPr wrap="square">
            <a:spAutoFit/>
          </a:bodyPr>
          <a:lstStyle/>
          <a:p>
            <a:pPr marL="342900" lvl="0" indent="-342900" algn="just" rtl="1">
              <a:buFont typeface="Arial" pitchFamily="34" charset="0"/>
              <a:buChar char="•"/>
            </a:pPr>
            <a:r>
              <a:rPr lang="en-US" sz="3200" b="1" dirty="0">
                <a:cs typeface="+mj-cs"/>
              </a:rPr>
              <a:t>Lynch, 1976; 1977 and 1978)</a:t>
            </a:r>
            <a:r>
              <a:rPr lang="ar-EG" sz="3200" b="1" dirty="0">
                <a:cs typeface="+mj-cs"/>
              </a:rPr>
              <a:t>) أوضح ان فى الظروف الهوائية (وجود كمية كافية من الأكسجين) عملية تحلل القش تحدث بمعدل سريع و المواد الكربونية المتكونة تكون قليلة, بينما فى الظروف اللاهوائية تتكون كمية كبيرة من هذه المواد الكربونية فى صورة أحماض عضوية – خاصة حمض الخليك و قليل من الأحماض الدهنية – كما أستنتج أن افراز حمض الخليك بكمية كافية يحدث إبطاء للنمو فى كثير من المحاصيل منها القمح و البرسيم و الشلجم.</a:t>
            </a:r>
            <a:endParaRPr lang="en-US" sz="3200" b="1" dirty="0">
              <a:cs typeface="+mj-cs"/>
            </a:endParaRPr>
          </a:p>
          <a:p>
            <a:pPr marL="342900" lvl="0" indent="-342900" algn="just" rtl="1">
              <a:buFont typeface="Arial" pitchFamily="34" charset="0"/>
              <a:buChar char="•"/>
            </a:pPr>
            <a:r>
              <a:rPr lang="ar-EG" sz="3200" b="1" dirty="0">
                <a:cs typeface="+mj-cs"/>
              </a:rPr>
              <a:t>كما لوحظ أن التركيز الكافى لحمض الخليك لأظهار هذا التأثير السئ يكون بالقرب مباشرة من اجزاء القش – كذلك وجد أن تركيز حمض الخليك على مسافة 1,5سم من أجزاء القش ينخفض حتى 50</a:t>
            </a:r>
            <a:r>
              <a:rPr lang="ar-EG" sz="3200" b="1" dirty="0" smtClean="0">
                <a:cs typeface="+mj-cs"/>
              </a:rPr>
              <a:t>%.</a:t>
            </a:r>
            <a:endParaRPr lang="en-US" sz="3200" b="1" dirty="0">
              <a:cs typeface="+mj-cs"/>
            </a:endParaRPr>
          </a:p>
        </p:txBody>
      </p:sp>
    </p:spTree>
    <p:extLst>
      <p:ext uri="{BB962C8B-B14F-4D97-AF65-F5344CB8AC3E}">
        <p14:creationId xmlns:p14="http://schemas.microsoft.com/office/powerpoint/2010/main" val="2994169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186309"/>
          </a:xfrm>
          <a:prstGeom prst="rect">
            <a:avLst/>
          </a:prstGeom>
        </p:spPr>
        <p:txBody>
          <a:bodyPr wrap="square">
            <a:spAutoFit/>
          </a:bodyPr>
          <a:lstStyle/>
          <a:p>
            <a:pPr marL="342900" lvl="0" indent="-342900" algn="just" rtl="1">
              <a:buFont typeface="Arial" pitchFamily="34" charset="0"/>
              <a:buChar char="•"/>
            </a:pPr>
            <a:r>
              <a:rPr lang="ar-EG" sz="3600" b="1" dirty="0" smtClean="0">
                <a:cs typeface="+mj-cs"/>
              </a:rPr>
              <a:t>لوحظ </a:t>
            </a:r>
            <a:r>
              <a:rPr lang="ar-EG" sz="3600" b="1" dirty="0">
                <a:cs typeface="+mj-cs"/>
              </a:rPr>
              <a:t>أيضا أن أفراز حمض الخليك فى أغلب الأحوال يحدث خلال 2-3 أسابيع بعد تطبيق الزراعة المباشرة (فى نفس الوقت و الذى يتصادف سقوط القش عند نقر التقاوى </a:t>
            </a:r>
            <a:r>
              <a:rPr lang="ar-EG" sz="3600" b="1" dirty="0" smtClean="0">
                <a:cs typeface="+mj-cs"/>
              </a:rPr>
              <a:t>بالتربة) و </a:t>
            </a:r>
            <a:r>
              <a:rPr lang="ar-EG" sz="3600" b="1" dirty="0">
                <a:cs typeface="+mj-cs"/>
              </a:rPr>
              <a:t>هذا يتطابق أيضا مع الوقت حيث يكون التأثير التوكسينى أكثر وضوحاً </a:t>
            </a:r>
            <a:r>
              <a:rPr lang="ar-EG" sz="3600" b="1" dirty="0" smtClean="0">
                <a:cs typeface="+mj-cs"/>
              </a:rPr>
              <a:t>.</a:t>
            </a:r>
          </a:p>
          <a:p>
            <a:pPr marL="342900" indent="-342900" algn="just" rtl="1">
              <a:buFont typeface="Arial" pitchFamily="34" charset="0"/>
              <a:buChar char="•"/>
            </a:pPr>
            <a:r>
              <a:rPr lang="ar-EG" sz="3600" b="1" dirty="0">
                <a:cs typeface="+mj-cs"/>
              </a:rPr>
              <a:t>لوحظ كذلك أن تحلل جذور حشيشة </a:t>
            </a:r>
            <a:r>
              <a:rPr lang="en-US" sz="3600" b="1" dirty="0" err="1">
                <a:cs typeface="+mj-cs"/>
              </a:rPr>
              <a:t>Agropyron</a:t>
            </a:r>
            <a:r>
              <a:rPr lang="en-US" sz="3600" b="1" dirty="0">
                <a:cs typeface="+mj-cs"/>
              </a:rPr>
              <a:t> </a:t>
            </a:r>
            <a:r>
              <a:rPr lang="en-US" sz="3600" b="1" dirty="0" err="1">
                <a:cs typeface="+mj-cs"/>
              </a:rPr>
              <a:t>repens</a:t>
            </a:r>
            <a:r>
              <a:rPr lang="ar-EG" sz="3600" b="1" dirty="0">
                <a:cs typeface="+mj-cs"/>
              </a:rPr>
              <a:t> (الزمار) يفرز حمض الخليك بتركيز سام – كما أظهرت النتائج أن موت بادرات الشعير فى المعاملات المحتوية على ريزومات هذه الحشيشة الميته يكون أكثر حدوثاً عندما تكون الرطوبة النســبية بالتربة منخفضة.</a:t>
            </a:r>
            <a:endParaRPr lang="en-US" sz="3600" b="1" dirty="0">
              <a:cs typeface="+mj-cs"/>
            </a:endParaRPr>
          </a:p>
          <a:p>
            <a:pPr marL="342900" lvl="0" indent="-342900" algn="just" rtl="1">
              <a:buFont typeface="Arial" pitchFamily="34" charset="0"/>
              <a:buChar char="•"/>
            </a:pPr>
            <a:endParaRPr lang="en-US" sz="3600" b="1" dirty="0">
              <a:cs typeface="+mj-cs"/>
            </a:endParaRPr>
          </a:p>
        </p:txBody>
      </p:sp>
    </p:spTree>
    <p:extLst>
      <p:ext uri="{BB962C8B-B14F-4D97-AF65-F5344CB8AC3E}">
        <p14:creationId xmlns:p14="http://schemas.microsoft.com/office/powerpoint/2010/main" val="3763416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078313"/>
          </a:xfrm>
          <a:prstGeom prst="rect">
            <a:avLst/>
          </a:prstGeom>
        </p:spPr>
        <p:txBody>
          <a:bodyPr wrap="square">
            <a:spAutoFit/>
          </a:bodyPr>
          <a:lstStyle/>
          <a:p>
            <a:pPr marL="342900" lvl="0" indent="-342900" algn="just" rtl="1">
              <a:buFont typeface="Arial" pitchFamily="34" charset="0"/>
              <a:buChar char="•"/>
            </a:pPr>
            <a:r>
              <a:rPr lang="ar-EG" sz="3600" b="1" dirty="0" smtClean="0">
                <a:cs typeface="+mj-cs"/>
              </a:rPr>
              <a:t>تركيز </a:t>
            </a:r>
            <a:r>
              <a:rPr lang="ar-EG" sz="3600" b="1" dirty="0">
                <a:cs typeface="+mj-cs"/>
              </a:rPr>
              <a:t>حمض الخليك يكون مرتفعا بالقرب من أجزاء القش وبالأبتعاد عن القش يقل تركيز الحمض</a:t>
            </a:r>
            <a:endParaRPr lang="en-US" sz="3600" b="1" dirty="0">
              <a:cs typeface="+mj-cs"/>
            </a:endParaRPr>
          </a:p>
          <a:p>
            <a:pPr marL="457200" lvl="0" indent="-457200" algn="just" rtl="1">
              <a:buFont typeface="Arial" pitchFamily="34" charset="0"/>
              <a:buChar char="•"/>
            </a:pPr>
            <a:r>
              <a:rPr lang="ar-EG" sz="3600" b="1" dirty="0" smtClean="0">
                <a:cs typeface="+mj-cs"/>
              </a:rPr>
              <a:t>يزداد </a:t>
            </a:r>
            <a:r>
              <a:rPr lang="ar-EG" sz="3600" b="1" dirty="0">
                <a:cs typeface="+mj-cs"/>
              </a:rPr>
              <a:t>الضرر بالبذرة أو البادرة آذا تصادف سقوط قش بالجورة أثناء نقر البذور بالتربة . </a:t>
            </a:r>
            <a:endParaRPr lang="en-US" sz="3600" b="1" dirty="0">
              <a:cs typeface="+mj-cs"/>
            </a:endParaRPr>
          </a:p>
          <a:p>
            <a:pPr marL="457200" lvl="0" indent="-457200" algn="just" rtl="1">
              <a:buFont typeface="Arial" pitchFamily="34" charset="0"/>
              <a:buChar char="•"/>
            </a:pPr>
            <a:r>
              <a:rPr lang="ar-EG" sz="3600" b="1" dirty="0">
                <a:cs typeface="+mj-cs"/>
              </a:rPr>
              <a:t>أذا ماكانت البادرات لنباتات المحصول تموت فقط نتيجة لتكوين حمض الخليك من الريزومات و أجزاء القش المتحللة فأنه من المتوقع أن التأثير السام يكون أكثر بالأراض الرطبة – ألا أن الأبحاث أشارت الى أن هناك عوامل أخرى تؤثر و التى يمكن تناولها فيما يلى :</a:t>
            </a:r>
            <a:endParaRPr lang="en-US" sz="3600" b="1" dirty="0">
              <a:cs typeface="+mj-cs"/>
            </a:endParaRPr>
          </a:p>
        </p:txBody>
      </p:sp>
    </p:spTree>
    <p:extLst>
      <p:ext uri="{BB962C8B-B14F-4D97-AF65-F5344CB8AC3E}">
        <p14:creationId xmlns:p14="http://schemas.microsoft.com/office/powerpoint/2010/main" val="2994169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617196"/>
          </a:xfrm>
          <a:prstGeom prst="rect">
            <a:avLst/>
          </a:prstGeom>
        </p:spPr>
        <p:txBody>
          <a:bodyPr wrap="square">
            <a:spAutoFit/>
          </a:bodyPr>
          <a:lstStyle/>
          <a:p>
            <a:pPr algn="ctr" rtl="1"/>
            <a:r>
              <a:rPr lang="ar-EG" sz="3600" b="1" dirty="0">
                <a:solidFill>
                  <a:srgbClr val="C00000"/>
                </a:solidFill>
                <a:cs typeface="+mj-cs"/>
              </a:rPr>
              <a:t>تأثير الزراعة المباشرة على نشاط الكائنات الدقيقة الحية بالتربة فى وجود بقايا القش </a:t>
            </a:r>
            <a:r>
              <a:rPr lang="ar-EG" sz="3600" b="1" dirty="0" smtClean="0">
                <a:solidFill>
                  <a:srgbClr val="C00000"/>
                </a:solidFill>
                <a:cs typeface="+mj-cs"/>
              </a:rPr>
              <a:t>:</a:t>
            </a:r>
          </a:p>
          <a:p>
            <a:pPr marL="457200" lvl="0" indent="-457200" algn="just" rtl="1">
              <a:buFont typeface="Arial" pitchFamily="34" charset="0"/>
              <a:buChar char="•"/>
            </a:pPr>
            <a:r>
              <a:rPr lang="en-US" sz="3200" b="1" dirty="0">
                <a:cs typeface="+mj-cs"/>
              </a:rPr>
              <a:t>Barber and </a:t>
            </a:r>
            <a:r>
              <a:rPr lang="en-US" sz="3200" b="1" dirty="0" err="1">
                <a:cs typeface="+mj-cs"/>
              </a:rPr>
              <a:t>Standell</a:t>
            </a:r>
            <a:r>
              <a:rPr lang="en-US" sz="3200" b="1" dirty="0">
                <a:cs typeface="+mj-cs"/>
              </a:rPr>
              <a:t>, 1977)</a:t>
            </a:r>
            <a:r>
              <a:rPr lang="ar-EG" sz="3200" b="1" dirty="0">
                <a:cs typeface="+mj-cs"/>
              </a:rPr>
              <a:t>) اشار الى أن فى ظروف الزراعة المباشرة تظهر الكثير من الكائنات الحية الدقيقة و تتركز فى الطبقة السطحية للتربة خاصة المسببات المرضية </a:t>
            </a:r>
            <a:r>
              <a:rPr lang="en-US" sz="3200" b="1" dirty="0" err="1">
                <a:cs typeface="+mj-cs"/>
              </a:rPr>
              <a:t>Fusarium,Phoma,Cephalosporium</a:t>
            </a:r>
            <a:r>
              <a:rPr lang="ar-EG" sz="3200" b="1" dirty="0">
                <a:cs typeface="+mj-cs"/>
              </a:rPr>
              <a:t> و أن سقوط بقايا القش بالجورة بجانب التقاوى تساعد على نمو هذه المسببات المرضية مما يؤثر سلبيا على عملية الأنبات عند تطبيق هذه التقنية.</a:t>
            </a:r>
            <a:endParaRPr lang="en-US" sz="3200" b="1" dirty="0">
              <a:cs typeface="+mj-cs"/>
            </a:endParaRPr>
          </a:p>
          <a:p>
            <a:pPr marL="457200" lvl="0" indent="-457200" algn="just" rtl="1">
              <a:buFont typeface="Arial" pitchFamily="34" charset="0"/>
              <a:buChar char="•"/>
            </a:pPr>
            <a:r>
              <a:rPr lang="ar-EG" sz="3200" b="1" dirty="0">
                <a:cs typeface="+mj-cs"/>
              </a:rPr>
              <a:t> ومن النتائج الهامة المتحصل عليها أيضا أن موت بادرات الشعير فى التربة عند أنخفاض محتواها من الرطوبة يحدث تقريبا نتيجة تأثير حمض الخليك المتكون بالأضافة لأحدى المسببات المرضية على سبيل المثال فطر </a:t>
            </a:r>
            <a:r>
              <a:rPr lang="en-US" sz="3200" b="1" dirty="0" err="1">
                <a:cs typeface="+mj-cs"/>
              </a:rPr>
              <a:t>Fusarium</a:t>
            </a:r>
            <a:r>
              <a:rPr lang="en-US" sz="3200" b="1" dirty="0">
                <a:cs typeface="+mj-cs"/>
              </a:rPr>
              <a:t>  </a:t>
            </a:r>
            <a:r>
              <a:rPr lang="en-US" sz="3200" b="1" dirty="0" err="1">
                <a:cs typeface="+mj-cs"/>
              </a:rPr>
              <a:t>culmoreum</a:t>
            </a:r>
            <a:r>
              <a:rPr lang="en-US" sz="3200" b="1" dirty="0">
                <a:cs typeface="+mj-cs"/>
              </a:rPr>
              <a:t> </a:t>
            </a:r>
            <a:r>
              <a:rPr lang="ar-EG" sz="3200" b="1" dirty="0">
                <a:cs typeface="+mj-cs"/>
              </a:rPr>
              <a:t> </a:t>
            </a:r>
            <a:r>
              <a:rPr lang="ar-EG" sz="3200" b="1" dirty="0" smtClean="0">
                <a:cs typeface="+mj-cs"/>
              </a:rPr>
              <a:t>.</a:t>
            </a:r>
            <a:endParaRPr lang="en-US" sz="3200" b="1" dirty="0">
              <a:cs typeface="+mj-cs"/>
            </a:endParaRPr>
          </a:p>
        </p:txBody>
      </p:sp>
    </p:spTree>
    <p:extLst>
      <p:ext uri="{BB962C8B-B14F-4D97-AF65-F5344CB8AC3E}">
        <p14:creationId xmlns:p14="http://schemas.microsoft.com/office/powerpoint/2010/main" val="2994169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4524315"/>
          </a:xfrm>
          <a:prstGeom prst="rect">
            <a:avLst/>
          </a:prstGeom>
        </p:spPr>
        <p:txBody>
          <a:bodyPr wrap="square">
            <a:spAutoFit/>
          </a:bodyPr>
          <a:lstStyle/>
          <a:p>
            <a:pPr marL="342900" indent="-342900" algn="just" rtl="1">
              <a:buFont typeface="Arial" pitchFamily="34" charset="0"/>
              <a:buChar char="•"/>
            </a:pPr>
            <a:r>
              <a:rPr lang="ar-EG" sz="3600" b="1" dirty="0" smtClean="0">
                <a:cs typeface="+mj-cs"/>
              </a:rPr>
              <a:t>بعض </a:t>
            </a:r>
            <a:r>
              <a:rPr lang="ar-EG" sz="3600" b="1" dirty="0">
                <a:cs typeface="+mj-cs"/>
              </a:rPr>
              <a:t>الفطريات الرمية و التى تستطيع أستخدام المادة العضوية الناتجة من بقايا النباتات المتحللة مثل </a:t>
            </a:r>
            <a:r>
              <a:rPr lang="en-US" sz="3600" b="1" dirty="0" err="1">
                <a:cs typeface="+mj-cs"/>
              </a:rPr>
              <a:t>Mucor</a:t>
            </a:r>
            <a:r>
              <a:rPr lang="en-US" sz="3600" b="1" dirty="0">
                <a:cs typeface="+mj-cs"/>
              </a:rPr>
              <a:t> </a:t>
            </a:r>
            <a:r>
              <a:rPr lang="en-US" sz="3600" b="1" dirty="0" err="1">
                <a:cs typeface="+mj-cs"/>
              </a:rPr>
              <a:t>hiemalis</a:t>
            </a:r>
            <a:r>
              <a:rPr lang="en-US" sz="3600" b="1" dirty="0">
                <a:cs typeface="+mj-cs"/>
              </a:rPr>
              <a:t> , </a:t>
            </a:r>
            <a:r>
              <a:rPr lang="en-US" sz="3600" b="1" dirty="0" err="1">
                <a:cs typeface="+mj-cs"/>
              </a:rPr>
              <a:t>Gliocladium</a:t>
            </a:r>
            <a:r>
              <a:rPr lang="en-US" sz="3600" b="1" dirty="0">
                <a:cs typeface="+mj-cs"/>
              </a:rPr>
              <a:t> </a:t>
            </a:r>
            <a:r>
              <a:rPr lang="en-US" sz="3600" b="1" dirty="0" err="1">
                <a:cs typeface="+mj-cs"/>
              </a:rPr>
              <a:t>roseum</a:t>
            </a:r>
            <a:r>
              <a:rPr lang="ar-EG" sz="3600" b="1" dirty="0">
                <a:cs typeface="+mj-cs"/>
              </a:rPr>
              <a:t> فى الظروف اللاهوائية تصيب البذور كما تصعب بالتالى من حصولها على الأكسجين .</a:t>
            </a:r>
            <a:endParaRPr lang="en-US" sz="3600" b="1" dirty="0">
              <a:cs typeface="+mj-cs"/>
            </a:endParaRPr>
          </a:p>
          <a:p>
            <a:pPr marL="457200" lvl="0" indent="-457200" algn="just" rtl="1">
              <a:buFont typeface="Arial" pitchFamily="34" charset="0"/>
              <a:buChar char="•"/>
            </a:pPr>
            <a:r>
              <a:rPr lang="ar-EG" sz="3600" b="1" dirty="0">
                <a:cs typeface="+mj-cs"/>
              </a:rPr>
              <a:t> أعداد هذه الكائنات تكون أكثر أرتفاعا فى الطبقة السطحية للتربة الغير محروثة أو التى توجد بها الكثير من المخلفات  النباتات . </a:t>
            </a:r>
            <a:endParaRPr lang="en-US" sz="3600" b="1" dirty="0">
              <a:cs typeface="+mj-cs"/>
            </a:endParaRPr>
          </a:p>
        </p:txBody>
      </p:sp>
    </p:spTree>
    <p:extLst>
      <p:ext uri="{BB962C8B-B14F-4D97-AF65-F5344CB8AC3E}">
        <p14:creationId xmlns:p14="http://schemas.microsoft.com/office/powerpoint/2010/main" val="1261132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555641"/>
          </a:xfrm>
          <a:prstGeom prst="rect">
            <a:avLst/>
          </a:prstGeom>
        </p:spPr>
        <p:txBody>
          <a:bodyPr wrap="square">
            <a:spAutoFit/>
          </a:bodyPr>
          <a:lstStyle/>
          <a:p>
            <a:pPr algn="ctr" rtl="1"/>
            <a:r>
              <a:rPr lang="ar-EG" sz="3600" b="1" dirty="0">
                <a:solidFill>
                  <a:srgbClr val="C00000"/>
                </a:solidFill>
                <a:cs typeface="+mj-cs"/>
              </a:rPr>
              <a:t>التاثيرات الأخرى لمخلفات  المحصول (القش) :</a:t>
            </a:r>
            <a:endParaRPr lang="en-US" sz="3600" b="1" dirty="0">
              <a:solidFill>
                <a:srgbClr val="C00000"/>
              </a:solidFill>
              <a:cs typeface="+mj-cs"/>
            </a:endParaRPr>
          </a:p>
          <a:p>
            <a:pPr marL="457200" lvl="0" indent="-457200" algn="just" rtl="1">
              <a:buFont typeface="Arial" pitchFamily="34" charset="0"/>
              <a:buChar char="•"/>
            </a:pPr>
            <a:r>
              <a:rPr lang="ar-EG" sz="3200" b="1" dirty="0" smtClean="0">
                <a:cs typeface="+mj-cs"/>
              </a:rPr>
              <a:t> </a:t>
            </a:r>
            <a:r>
              <a:rPr lang="ar-EG" sz="3200" b="1" dirty="0">
                <a:cs typeface="+mj-cs"/>
              </a:rPr>
              <a:t>الدراسات السابقة أوضحت أن أسلوب و طريقة التخلص من القش قبل الزراعة تؤثر على أعداد الديدان الأرضية بالتربة </a:t>
            </a:r>
            <a:r>
              <a:rPr lang="ar-EG" sz="3200" b="1" dirty="0" smtClean="0">
                <a:cs typeface="+mj-cs"/>
              </a:rPr>
              <a:t>.</a:t>
            </a:r>
          </a:p>
          <a:p>
            <a:pPr marL="457200" lvl="0" indent="-457200" algn="just" rtl="1">
              <a:buFont typeface="Arial" pitchFamily="34" charset="0"/>
              <a:buChar char="•"/>
            </a:pPr>
            <a:r>
              <a:rPr lang="ar-EG" sz="3200" b="1" dirty="0" smtClean="0">
                <a:cs typeface="+mj-cs"/>
              </a:rPr>
              <a:t>لوحظ </a:t>
            </a:r>
            <a:r>
              <a:rPr lang="ar-EG" sz="3200" b="1" dirty="0">
                <a:cs typeface="+mj-cs"/>
              </a:rPr>
              <a:t>أن عدد الديدان الأرضية بالتربة بالتجارب التى أجريت خلال الفترة (1971/1976) كان كبيرا عند الزراعة المباشرة بشكل واضح عما فى معاملة الحرث بالقلاب – و كما أنطبق هذا على الأعداد التى تعيش بالطبقة السطحية أيضا كان بالطبقة العميقة .</a:t>
            </a:r>
            <a:endParaRPr lang="en-US" sz="3200" b="1" dirty="0">
              <a:cs typeface="+mj-cs"/>
            </a:endParaRPr>
          </a:p>
          <a:p>
            <a:pPr marL="285750" lvl="0" indent="-285750" algn="just" rtl="1">
              <a:buFont typeface="Arial" pitchFamily="34" charset="0"/>
              <a:buChar char="•"/>
            </a:pPr>
            <a:r>
              <a:rPr lang="ar-EG" sz="3200" b="1" dirty="0">
                <a:cs typeface="+mj-cs"/>
              </a:rPr>
              <a:t>أن مدى التفاعل بين أعداد الديدان و طرق أزالة القش (حرق- كبس – تقطيع ) كان يتوقف على نوع هذه الديدان – كانت أعداد الديدان التى تعيش بالطبقات العميقة للتربة كبيرة بشكل واضح بالمعاملة حيث تم تقطيع القش بينما  عند حرق القش أعداد الديدان التى تعيش بالطبقة السطحية من نوع </a:t>
            </a:r>
            <a:r>
              <a:rPr lang="en-US" sz="3200" b="1" dirty="0" err="1">
                <a:cs typeface="+mj-cs"/>
              </a:rPr>
              <a:t>Allolobophora</a:t>
            </a:r>
            <a:r>
              <a:rPr lang="en-US" sz="3200" b="1" dirty="0">
                <a:cs typeface="+mj-cs"/>
              </a:rPr>
              <a:t> </a:t>
            </a:r>
            <a:r>
              <a:rPr lang="en-US" sz="3200" b="1" dirty="0" err="1">
                <a:cs typeface="+mj-cs"/>
              </a:rPr>
              <a:t>chlorolica</a:t>
            </a:r>
            <a:r>
              <a:rPr lang="ar-EG" sz="3200" b="1" dirty="0">
                <a:cs typeface="+mj-cs"/>
              </a:rPr>
              <a:t> كانت أيضا و بشكل واضح كبيرة </a:t>
            </a:r>
            <a:r>
              <a:rPr lang="ar-EG" sz="3200" b="1" dirty="0" smtClean="0">
                <a:cs typeface="+mj-cs"/>
              </a:rPr>
              <a:t>.</a:t>
            </a:r>
            <a:endParaRPr lang="en-US" sz="3200" b="1" dirty="0">
              <a:cs typeface="+mj-cs"/>
            </a:endParaRPr>
          </a:p>
        </p:txBody>
      </p:sp>
    </p:spTree>
    <p:extLst>
      <p:ext uri="{BB962C8B-B14F-4D97-AF65-F5344CB8AC3E}">
        <p14:creationId xmlns:p14="http://schemas.microsoft.com/office/powerpoint/2010/main" val="299416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494085"/>
          </a:xfrm>
          <a:prstGeom prst="rect">
            <a:avLst/>
          </a:prstGeom>
        </p:spPr>
        <p:txBody>
          <a:bodyPr wrap="square">
            <a:spAutoFit/>
          </a:bodyPr>
          <a:lstStyle/>
          <a:p>
            <a:pPr marL="457200" lvl="0" indent="-457200" algn="just" rtl="1">
              <a:buFont typeface="Arial" pitchFamily="34" charset="0"/>
              <a:buChar char="•"/>
            </a:pPr>
            <a:r>
              <a:rPr lang="en-US" sz="3200" b="1" dirty="0" smtClean="0">
                <a:latin typeface="Arial Black" pitchFamily="34" charset="0"/>
                <a:cs typeface="+mj-cs"/>
              </a:rPr>
              <a:t>Zero </a:t>
            </a:r>
            <a:r>
              <a:rPr lang="en-US" sz="3200" b="1" dirty="0">
                <a:latin typeface="Arial Black" pitchFamily="34" charset="0"/>
                <a:cs typeface="+mj-cs"/>
              </a:rPr>
              <a:t>tillage</a:t>
            </a:r>
            <a:r>
              <a:rPr lang="ar-EG" sz="3200" b="1" dirty="0">
                <a:latin typeface="Arial Black" pitchFamily="34" charset="0"/>
                <a:cs typeface="+mj-cs"/>
              </a:rPr>
              <a:t> مصطلح مرادف لمصطلح </a:t>
            </a:r>
            <a:r>
              <a:rPr lang="en-US" sz="3200" b="1" dirty="0">
                <a:latin typeface="Arial Black" pitchFamily="34" charset="0"/>
                <a:cs typeface="+mj-cs"/>
              </a:rPr>
              <a:t>no tillage</a:t>
            </a:r>
            <a:r>
              <a:rPr lang="ar-EG" sz="3200" b="1" dirty="0">
                <a:latin typeface="Arial Black" pitchFamily="34" charset="0"/>
                <a:cs typeface="+mj-cs"/>
              </a:rPr>
              <a:t> وهو أسلوب يستخدم الأن وأن كان بشكل محدود.</a:t>
            </a:r>
            <a:endParaRPr lang="en-US" sz="3200" b="1" dirty="0">
              <a:latin typeface="Arial Black" pitchFamily="34" charset="0"/>
              <a:cs typeface="+mj-cs"/>
            </a:endParaRPr>
          </a:p>
          <a:p>
            <a:pPr marL="457200" lvl="0" indent="-457200" algn="just" rtl="1">
              <a:buFont typeface="Arial" pitchFamily="34" charset="0"/>
              <a:buChar char="•"/>
            </a:pPr>
            <a:r>
              <a:rPr lang="en-US" sz="3200" b="1" dirty="0">
                <a:latin typeface="Arial Black" pitchFamily="34" charset="0"/>
                <a:cs typeface="+mj-cs"/>
              </a:rPr>
              <a:t>Chemical </a:t>
            </a:r>
            <a:r>
              <a:rPr lang="en-US" sz="3200" b="1" dirty="0" err="1">
                <a:latin typeface="Arial Black" pitchFamily="34" charset="0"/>
                <a:cs typeface="+mj-cs"/>
              </a:rPr>
              <a:t>ploughing</a:t>
            </a:r>
            <a:r>
              <a:rPr lang="en-US" sz="3200" b="1" dirty="0">
                <a:latin typeface="Arial Black" pitchFamily="34" charset="0"/>
                <a:cs typeface="+mj-cs"/>
              </a:rPr>
              <a:t> </a:t>
            </a:r>
            <a:r>
              <a:rPr lang="ar-EG" sz="3200" b="1" dirty="0">
                <a:latin typeface="Arial Black" pitchFamily="34" charset="0"/>
                <a:cs typeface="+mj-cs"/>
              </a:rPr>
              <a:t>وهذا يعنى أن عملية مقاومة الحشائش والتى كانت عادة تتم بالحرث تتم بأضافة المبيدات مع الحرث ألا أن المعارضين لأستخدام المبيدات هاجموا هذا المصطلح وأصبح الأن يستخدم بقلة. </a:t>
            </a:r>
            <a:endParaRPr lang="en-US" sz="3200" b="1" dirty="0">
              <a:latin typeface="Arial Black" pitchFamily="34" charset="0"/>
              <a:cs typeface="+mj-cs"/>
            </a:endParaRPr>
          </a:p>
          <a:p>
            <a:pPr marL="457200" lvl="0" indent="-457200" algn="just" rtl="1">
              <a:buFont typeface="Arial" pitchFamily="34" charset="0"/>
              <a:buChar char="•"/>
            </a:pPr>
            <a:r>
              <a:rPr lang="en-US" sz="3200" b="1" dirty="0">
                <a:latin typeface="Arial Black" pitchFamily="34" charset="0"/>
                <a:cs typeface="+mj-cs"/>
              </a:rPr>
              <a:t> No- till</a:t>
            </a:r>
            <a:r>
              <a:rPr lang="ar-EG" sz="3200" b="1" dirty="0">
                <a:latin typeface="Arial Black" pitchFamily="34" charset="0"/>
                <a:cs typeface="+mj-cs"/>
              </a:rPr>
              <a:t>وهو أختصار لكلمة </a:t>
            </a:r>
            <a:r>
              <a:rPr lang="en-US" sz="3200" b="1" dirty="0">
                <a:latin typeface="Arial Black" pitchFamily="34" charset="0"/>
                <a:cs typeface="+mj-cs"/>
              </a:rPr>
              <a:t>no- tillage</a:t>
            </a:r>
            <a:r>
              <a:rPr lang="ar-EG" sz="3200" b="1" dirty="0">
                <a:latin typeface="Arial Black" pitchFamily="34" charset="0"/>
                <a:cs typeface="+mj-cs"/>
              </a:rPr>
              <a:t> ألا أن هذا الأختصار أحيانا غير محبب لغوياً.</a:t>
            </a:r>
            <a:endParaRPr lang="en-US" sz="3200" b="1" dirty="0">
              <a:latin typeface="Arial Black" pitchFamily="34" charset="0"/>
              <a:cs typeface="+mj-cs"/>
            </a:endParaRPr>
          </a:p>
          <a:p>
            <a:pPr marL="457200" lvl="0" indent="-457200" algn="just" rtl="1">
              <a:buFont typeface="Arial" pitchFamily="34" charset="0"/>
              <a:buChar char="•"/>
            </a:pPr>
            <a:r>
              <a:rPr lang="en-US" sz="3200" b="1" dirty="0">
                <a:latin typeface="Arial Black" pitchFamily="34" charset="0"/>
                <a:cs typeface="+mj-cs"/>
              </a:rPr>
              <a:t>Direct seeding</a:t>
            </a:r>
            <a:r>
              <a:rPr lang="ar-EG" sz="3200" b="1" dirty="0">
                <a:latin typeface="Arial Black" pitchFamily="34" charset="0"/>
                <a:cs typeface="+mj-cs"/>
              </a:rPr>
              <a:t> و هو مرادف كلمة </a:t>
            </a:r>
            <a:r>
              <a:rPr lang="en-US" sz="3200" b="1" dirty="0">
                <a:latin typeface="Arial Black" pitchFamily="34" charset="0"/>
                <a:cs typeface="+mj-cs"/>
              </a:rPr>
              <a:t>direct  drilling </a:t>
            </a:r>
            <a:r>
              <a:rPr lang="ar-EG" sz="3200" b="1" dirty="0">
                <a:latin typeface="Arial Black" pitchFamily="34" charset="0"/>
                <a:cs typeface="+mj-cs"/>
              </a:rPr>
              <a:t>على الرغم من أن الأخير عادة ما يستخدم أكثر ألا أن </a:t>
            </a:r>
            <a:r>
              <a:rPr lang="en-US" sz="3200" b="1" dirty="0">
                <a:latin typeface="Arial Black" pitchFamily="34" charset="0"/>
                <a:cs typeface="+mj-cs"/>
              </a:rPr>
              <a:t> direct  seeding</a:t>
            </a:r>
            <a:r>
              <a:rPr lang="ar-EG" sz="3200" b="1" dirty="0">
                <a:latin typeface="Arial Black" pitchFamily="34" charset="0"/>
                <a:cs typeface="+mj-cs"/>
              </a:rPr>
              <a:t>أفضل لأن المصطلح الأخر يعنى الزراعة البدار لبذور الخضار الصغيرة فى الأراضى المحروثة – وقد لايفهم ما المقصود منه هل هو نثر البذور أو نثر المياه . </a:t>
            </a:r>
            <a:endParaRPr lang="en-US" sz="3200" b="1" dirty="0">
              <a:latin typeface="Arial Black" pitchFamily="34" charset="0"/>
              <a:cs typeface="+mj-cs"/>
            </a:endParaRPr>
          </a:p>
        </p:txBody>
      </p:sp>
    </p:spTree>
    <p:extLst>
      <p:ext uri="{BB962C8B-B14F-4D97-AF65-F5344CB8AC3E}">
        <p14:creationId xmlns:p14="http://schemas.microsoft.com/office/powerpoint/2010/main" val="807089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494085"/>
          </a:xfrm>
          <a:prstGeom prst="rect">
            <a:avLst/>
          </a:prstGeom>
        </p:spPr>
        <p:txBody>
          <a:bodyPr wrap="square">
            <a:spAutoFit/>
          </a:bodyPr>
          <a:lstStyle/>
          <a:p>
            <a:pPr marL="457200" indent="-457200" algn="just" rtl="1">
              <a:buFont typeface="Arial" pitchFamily="34" charset="0"/>
              <a:buChar char="•"/>
            </a:pPr>
            <a:r>
              <a:rPr lang="ar-EG" sz="3200" b="1" dirty="0" smtClean="0">
                <a:cs typeface="+mj-cs"/>
              </a:rPr>
              <a:t>أعداد </a:t>
            </a:r>
            <a:r>
              <a:rPr lang="ar-EG" sz="3200" b="1" dirty="0">
                <a:cs typeface="+mj-cs"/>
              </a:rPr>
              <a:t>الديدان التى تعيش بالطبقة السطحية من نوع </a:t>
            </a:r>
            <a:r>
              <a:rPr lang="en-US" sz="3200" b="1" dirty="0" err="1">
                <a:cs typeface="+mj-cs"/>
              </a:rPr>
              <a:t>Allolobophora</a:t>
            </a:r>
            <a:r>
              <a:rPr lang="en-US" sz="3200" b="1" dirty="0">
                <a:cs typeface="+mj-cs"/>
              </a:rPr>
              <a:t> </a:t>
            </a:r>
            <a:r>
              <a:rPr lang="en-US" sz="3200" b="1" dirty="0" err="1">
                <a:cs typeface="+mj-cs"/>
              </a:rPr>
              <a:t>chlorolica</a:t>
            </a:r>
            <a:r>
              <a:rPr lang="ar-EG" sz="3200" b="1" dirty="0">
                <a:cs typeface="+mj-cs"/>
              </a:rPr>
              <a:t> كانت أيضا </a:t>
            </a:r>
            <a:r>
              <a:rPr lang="ar-EG" sz="3200" b="1" dirty="0" smtClean="0">
                <a:cs typeface="+mj-cs"/>
              </a:rPr>
              <a:t>وبشكل </a:t>
            </a:r>
            <a:r>
              <a:rPr lang="ar-EG" sz="3200" b="1" dirty="0">
                <a:cs typeface="+mj-cs"/>
              </a:rPr>
              <a:t>واضح </a:t>
            </a:r>
            <a:r>
              <a:rPr lang="ar-EG" sz="3200" b="1" dirty="0" smtClean="0">
                <a:cs typeface="+mj-cs"/>
              </a:rPr>
              <a:t>كبيرة.</a:t>
            </a:r>
            <a:endParaRPr lang="en-US" sz="3200" b="1" dirty="0">
              <a:cs typeface="+mj-cs"/>
            </a:endParaRPr>
          </a:p>
          <a:p>
            <a:pPr marL="285750" lvl="0" indent="-285750" algn="just" rtl="1">
              <a:buFont typeface="Arial" pitchFamily="34" charset="0"/>
              <a:buChar char="•"/>
            </a:pPr>
            <a:r>
              <a:rPr lang="ar-EG" sz="3200" b="1" dirty="0">
                <a:cs typeface="+mj-cs"/>
              </a:rPr>
              <a:t>خلال ثلاث سنوات حيث أقيمت المقارنة السابقة بين طرق أزالة القش فى خمس أماكن مختلفة , كان لمعاملة حرق القش تأثيرا إيجابيا على محصول القمح الشتوى عند الزراعة المباشرة ألا أن نفس المعاملة كانت ذات تأثيرواضح أيضا عند المعاملة بالقلاب (</a:t>
            </a:r>
            <a:r>
              <a:rPr lang="en-US" sz="3200" b="1" dirty="0">
                <a:cs typeface="+mj-cs"/>
              </a:rPr>
              <a:t>Collins,1977</a:t>
            </a:r>
            <a:r>
              <a:rPr lang="ar-EG" sz="3200" b="1" dirty="0">
                <a:cs typeface="+mj-cs"/>
              </a:rPr>
              <a:t>) .</a:t>
            </a:r>
            <a:endParaRPr lang="en-US" sz="3200" b="1" dirty="0">
              <a:cs typeface="+mj-cs"/>
            </a:endParaRPr>
          </a:p>
          <a:p>
            <a:pPr marL="285750" lvl="0" indent="-285750" algn="just" rtl="1">
              <a:buFont typeface="Arial" pitchFamily="34" charset="0"/>
              <a:buChar char="•"/>
            </a:pPr>
            <a:r>
              <a:rPr lang="ar-EG" sz="3200" b="1" dirty="0">
                <a:cs typeface="+mj-cs"/>
              </a:rPr>
              <a:t>مما سبق يمكن القول أن النتائج المتحصل عليها كانت معاكسة لوجهة النظر الشائعة و التى أوضحت فى السابق أن حرث القش بالأرض كان يؤدى فى معظم الأحيان الى تحسن خواص الأرض كذلك يعمل على زيادة المحصول .</a:t>
            </a:r>
            <a:endParaRPr lang="en-US" sz="3200" b="1" dirty="0">
              <a:cs typeface="+mj-cs"/>
            </a:endParaRPr>
          </a:p>
          <a:p>
            <a:pPr marL="285750" lvl="0" indent="-285750" algn="just" rtl="1">
              <a:buFont typeface="Arial" pitchFamily="34" charset="0"/>
              <a:buChar char="•"/>
            </a:pPr>
            <a:r>
              <a:rPr lang="ar-EG" sz="3200" b="1" dirty="0">
                <a:cs typeface="+mj-cs"/>
              </a:rPr>
              <a:t>لقد ثبت أن عدم التحلل التام للقش بالأرض يعتبر عائق لتطبيق أساليب الزراعة المباشرة أو </a:t>
            </a:r>
            <a:r>
              <a:rPr lang="en-US" sz="3200" b="1" dirty="0">
                <a:cs typeface="+mj-cs"/>
              </a:rPr>
              <a:t>Minimum tillage </a:t>
            </a:r>
            <a:r>
              <a:rPr lang="ar-EG" sz="3200" b="1" dirty="0">
                <a:cs typeface="+mj-cs"/>
              </a:rPr>
              <a:t> .</a:t>
            </a:r>
            <a:endParaRPr lang="en-US" sz="3200" b="1" dirty="0">
              <a:cs typeface="+mj-cs"/>
            </a:endParaRPr>
          </a:p>
        </p:txBody>
      </p:sp>
    </p:spTree>
    <p:extLst>
      <p:ext uri="{BB962C8B-B14F-4D97-AF65-F5344CB8AC3E}">
        <p14:creationId xmlns:p14="http://schemas.microsoft.com/office/powerpoint/2010/main" val="2798986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078313"/>
          </a:xfrm>
          <a:prstGeom prst="rect">
            <a:avLst/>
          </a:prstGeom>
        </p:spPr>
        <p:txBody>
          <a:bodyPr wrap="square">
            <a:spAutoFit/>
          </a:bodyPr>
          <a:lstStyle/>
          <a:p>
            <a:pPr marL="457200" indent="-457200" algn="just" rtl="1">
              <a:buFont typeface="Arial" pitchFamily="34" charset="0"/>
              <a:buChar char="•"/>
            </a:pPr>
            <a:r>
              <a:rPr lang="ar-EG" sz="3600" b="1" dirty="0">
                <a:cs typeface="+mj-cs"/>
              </a:rPr>
              <a:t> </a:t>
            </a:r>
            <a:r>
              <a:rPr lang="ar-EG" sz="3600" b="1" dirty="0" smtClean="0">
                <a:cs typeface="+mj-cs"/>
              </a:rPr>
              <a:t>ظهور </a:t>
            </a:r>
            <a:r>
              <a:rPr lang="ar-EG" sz="3600" b="1" dirty="0">
                <a:cs typeface="+mj-cs"/>
              </a:rPr>
              <a:t>بعض الأعراض المشابهة لأعراض نقص الأزوت مثل النمو السئ و أنخفاض معدل التفريع </a:t>
            </a:r>
            <a:r>
              <a:rPr lang="ar-EG" sz="3600" b="1" dirty="0" smtClean="0">
                <a:cs typeface="+mj-cs"/>
              </a:rPr>
              <a:t>وكذلك </a:t>
            </a:r>
            <a:r>
              <a:rPr lang="ar-EG" sz="3600" b="1" dirty="0">
                <a:cs typeface="+mj-cs"/>
              </a:rPr>
              <a:t>قصر النباتات – ذلك حتى تحت المعدلات العالية من الأزوت .</a:t>
            </a:r>
            <a:endParaRPr lang="en-US" sz="3600" b="1" dirty="0">
              <a:cs typeface="+mj-cs"/>
            </a:endParaRPr>
          </a:p>
          <a:p>
            <a:pPr marL="457200" indent="-457200" algn="just" rtl="1">
              <a:buFont typeface="Arial" pitchFamily="34" charset="0"/>
              <a:buChar char="•"/>
            </a:pPr>
            <a:r>
              <a:rPr lang="ar-EG" sz="3600" b="1" dirty="0">
                <a:cs typeface="+mj-cs"/>
              </a:rPr>
              <a:t> </a:t>
            </a:r>
            <a:r>
              <a:rPr lang="ar-EG" sz="3600" b="1" dirty="0" smtClean="0">
                <a:cs typeface="+mj-cs"/>
              </a:rPr>
              <a:t>تكون </a:t>
            </a:r>
            <a:r>
              <a:rPr lang="ar-EG" sz="3600" b="1" dirty="0">
                <a:cs typeface="+mj-cs"/>
              </a:rPr>
              <a:t>بعض التوكسينات نتيجة تحلل بقايا النباتات تحت الظروف الرطبة ( هذه التوكسينات تفصل من القش بالغسيل او ناتجة من النشاط الحيوى للكائنات الدقيقة بالتربة ) .</a:t>
            </a:r>
            <a:endParaRPr lang="en-US" sz="3600" b="1" dirty="0">
              <a:cs typeface="+mj-cs"/>
            </a:endParaRPr>
          </a:p>
          <a:p>
            <a:pPr marL="457200" indent="-457200" algn="just" rtl="1">
              <a:buFont typeface="Arial" pitchFamily="34" charset="0"/>
              <a:buChar char="•"/>
            </a:pPr>
            <a:r>
              <a:rPr lang="ar-EG" sz="3600" b="1" dirty="0">
                <a:cs typeface="+mj-cs"/>
              </a:rPr>
              <a:t> </a:t>
            </a:r>
            <a:r>
              <a:rPr lang="ar-EG" sz="3600" b="1" dirty="0" smtClean="0">
                <a:cs typeface="+mj-cs"/>
              </a:rPr>
              <a:t>تكون </a:t>
            </a:r>
            <a:r>
              <a:rPr lang="ar-EG" sz="3600" b="1" dirty="0">
                <a:cs typeface="+mj-cs"/>
              </a:rPr>
              <a:t>الفطريات (العفن ) على الطبقة السطحية للتربة الغير محروثة وفى وجود البقايا النباتية على السطح </a:t>
            </a:r>
            <a:r>
              <a:rPr lang="ar-EG" sz="3600" b="1" dirty="0" smtClean="0">
                <a:cs typeface="+mj-cs"/>
              </a:rPr>
              <a:t>.</a:t>
            </a:r>
            <a:endParaRPr lang="en-US" sz="3600" b="1" dirty="0">
              <a:cs typeface="+mj-cs"/>
            </a:endParaRPr>
          </a:p>
        </p:txBody>
      </p:sp>
    </p:spTree>
    <p:extLst>
      <p:ext uri="{BB962C8B-B14F-4D97-AF65-F5344CB8AC3E}">
        <p14:creationId xmlns:p14="http://schemas.microsoft.com/office/powerpoint/2010/main" val="2994169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016758"/>
          </a:xfrm>
          <a:prstGeom prst="rect">
            <a:avLst/>
          </a:prstGeom>
        </p:spPr>
        <p:txBody>
          <a:bodyPr wrap="square">
            <a:spAutoFit/>
          </a:bodyPr>
          <a:lstStyle/>
          <a:p>
            <a:pPr marL="457200" lvl="0" indent="-457200" algn="just" rtl="1">
              <a:buFont typeface="Arial" pitchFamily="34" charset="0"/>
              <a:buChar char="•"/>
            </a:pPr>
            <a:r>
              <a:rPr lang="ar-EG" sz="3200" b="1" dirty="0">
                <a:cs typeface="+mj-cs"/>
              </a:rPr>
              <a:t>فى دراسة لتاثير معلق مستخلص من القش (تم جمعه من حقل تحت نظام  الزراعة المباشرة )على نمو نباتات الشعير- أظهرت نتائج سلبية على نمو النباتات الصغيرة (طور البادرة) بالمقارنة بالكونترول (</a:t>
            </a:r>
            <a:r>
              <a:rPr lang="en-US" sz="3200" b="1" dirty="0">
                <a:cs typeface="+mj-cs"/>
              </a:rPr>
              <a:t>Ellis et all,1975</a:t>
            </a:r>
            <a:r>
              <a:rPr lang="ar-EG" sz="3200" b="1" dirty="0">
                <a:cs typeface="+mj-cs"/>
              </a:rPr>
              <a:t>).</a:t>
            </a:r>
            <a:endParaRPr lang="en-US" sz="3200" b="1" dirty="0">
              <a:cs typeface="+mj-cs"/>
            </a:endParaRPr>
          </a:p>
          <a:p>
            <a:pPr marL="457200" indent="-457200" algn="just" rtl="1">
              <a:buFont typeface="Arial" pitchFamily="34" charset="0"/>
              <a:buChar char="•"/>
            </a:pPr>
            <a:r>
              <a:rPr lang="ar-EG" sz="3200" b="1" dirty="0" smtClean="0">
                <a:cs typeface="+mj-cs"/>
              </a:rPr>
              <a:t>ظهور </a:t>
            </a:r>
            <a:r>
              <a:rPr lang="ar-EG" sz="3200" b="1" dirty="0">
                <a:cs typeface="+mj-cs"/>
              </a:rPr>
              <a:t>بعض الأعراض المشابهة لأعراض نقص الأزوت مثل النمو السئ و أنخفاض معدل التفريع و كذلك قصر النباتات – ذلك حتى تحت المعدلات العالية من الأزوت </a:t>
            </a:r>
            <a:r>
              <a:rPr lang="ar-EG" sz="3200" b="1" dirty="0" smtClean="0">
                <a:cs typeface="+mj-cs"/>
              </a:rPr>
              <a:t>.</a:t>
            </a:r>
          </a:p>
          <a:p>
            <a:pPr marL="457200" indent="-457200" algn="just" rtl="1">
              <a:buFont typeface="Arial" pitchFamily="34" charset="0"/>
              <a:buChar char="•"/>
            </a:pPr>
            <a:r>
              <a:rPr lang="ar-EG" sz="3200" b="1" dirty="0" smtClean="0">
                <a:cs typeface="+mj-cs"/>
              </a:rPr>
              <a:t>تكون </a:t>
            </a:r>
            <a:r>
              <a:rPr lang="ar-EG" sz="3200" b="1" dirty="0">
                <a:cs typeface="+mj-cs"/>
              </a:rPr>
              <a:t>بعض التوكسينات نتيجة تحلل بقايا النباتات تحت الظروف الرطبة ( هذه التوكسينات تفصل من القش بالغسيل او ناتجة من النشاط الحيوى للكائنات الدقيقة بالتربة ) </a:t>
            </a:r>
            <a:r>
              <a:rPr lang="ar-EG" sz="3200" b="1" dirty="0" smtClean="0">
                <a:cs typeface="+mj-cs"/>
              </a:rPr>
              <a:t>.</a:t>
            </a:r>
            <a:endParaRPr lang="en-US" sz="3200" b="1" dirty="0">
              <a:cs typeface="+mj-cs"/>
            </a:endParaRPr>
          </a:p>
        </p:txBody>
      </p:sp>
    </p:spTree>
    <p:extLst>
      <p:ext uri="{BB962C8B-B14F-4D97-AF65-F5344CB8AC3E}">
        <p14:creationId xmlns:p14="http://schemas.microsoft.com/office/powerpoint/2010/main" val="2994169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4370"/>
            <a:ext cx="9144000" cy="5078313"/>
          </a:xfrm>
          <a:prstGeom prst="rect">
            <a:avLst/>
          </a:prstGeom>
        </p:spPr>
        <p:txBody>
          <a:bodyPr wrap="square">
            <a:spAutoFit/>
          </a:bodyPr>
          <a:lstStyle/>
          <a:p>
            <a:pPr marL="457200" indent="-457200" algn="just" rtl="1">
              <a:buFont typeface="Arial" pitchFamily="34" charset="0"/>
              <a:buChar char="•"/>
            </a:pPr>
            <a:r>
              <a:rPr lang="ar-EG" sz="3600" b="1" dirty="0" smtClean="0">
                <a:cs typeface="+mj-cs"/>
              </a:rPr>
              <a:t>تكون </a:t>
            </a:r>
            <a:r>
              <a:rPr lang="ar-EG" sz="3600" b="1" dirty="0">
                <a:cs typeface="+mj-cs"/>
              </a:rPr>
              <a:t>الفطريات (العفن ) على الطبقة السطحية للتربة الغير محروثة وفى وجود البقايا النباتية على السطح .</a:t>
            </a:r>
            <a:endParaRPr lang="en-US" sz="3600" b="1" dirty="0">
              <a:cs typeface="+mj-cs"/>
            </a:endParaRPr>
          </a:p>
          <a:p>
            <a:pPr marL="457200" lvl="0" indent="-457200" algn="just" rtl="1">
              <a:buFont typeface="Arial" pitchFamily="34" charset="0"/>
              <a:buChar char="•"/>
            </a:pPr>
            <a:r>
              <a:rPr lang="ar-EG" sz="3600" b="1" dirty="0">
                <a:cs typeface="+mj-cs"/>
              </a:rPr>
              <a:t>فى دراسة لتاثير معلق مستخلص من القش (تم جمعه من حقل تحت نظام  الزراعة المباشرة )على نمو نباتات الشعير- أظهرت نتائج سلبية على نمو النباتات الصغيرة (طور البادرة) بالمقارنة بالكونترول (</a:t>
            </a:r>
            <a:r>
              <a:rPr lang="en-US" sz="3600" b="1" dirty="0">
                <a:cs typeface="+mj-cs"/>
              </a:rPr>
              <a:t>Ellis et all,1975</a:t>
            </a:r>
            <a:r>
              <a:rPr lang="ar-EG" sz="3600" b="1" dirty="0">
                <a:cs typeface="+mj-cs"/>
              </a:rPr>
              <a:t>).</a:t>
            </a:r>
          </a:p>
          <a:p>
            <a:pPr marL="457200" indent="-457200" algn="just" rtl="1">
              <a:buFont typeface="Arial" pitchFamily="34" charset="0"/>
              <a:buChar char="•"/>
            </a:pPr>
            <a:r>
              <a:rPr lang="ar-EG" sz="3600" b="1" dirty="0" smtClean="0">
                <a:cs typeface="+mj-cs"/>
              </a:rPr>
              <a:t>ظهور </a:t>
            </a:r>
            <a:r>
              <a:rPr lang="ar-EG" sz="3600" b="1" dirty="0">
                <a:cs typeface="+mj-cs"/>
              </a:rPr>
              <a:t>بعض الأعراض المشابهة لأعراض نقص الأزوت مثل النمو السئ و أنخفاض معدل التفريع و كذلك قصر النباتات – ذلك حتى تحت المعدلات العالية من الأزوت .</a:t>
            </a:r>
          </a:p>
        </p:txBody>
      </p:sp>
    </p:spTree>
    <p:extLst>
      <p:ext uri="{BB962C8B-B14F-4D97-AF65-F5344CB8AC3E}">
        <p14:creationId xmlns:p14="http://schemas.microsoft.com/office/powerpoint/2010/main" val="2057950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186309"/>
          </a:xfrm>
          <a:prstGeom prst="rect">
            <a:avLst/>
          </a:prstGeom>
        </p:spPr>
        <p:txBody>
          <a:bodyPr wrap="square">
            <a:spAutoFit/>
          </a:bodyPr>
          <a:lstStyle/>
          <a:p>
            <a:pPr marL="457200" indent="-457200" algn="just" rtl="1">
              <a:buFont typeface="Arial" pitchFamily="34" charset="0"/>
              <a:buChar char="•"/>
            </a:pPr>
            <a:r>
              <a:rPr lang="ar-EG" sz="3600" b="1" dirty="0" smtClean="0"/>
              <a:t>تكون </a:t>
            </a:r>
            <a:r>
              <a:rPr lang="ar-EG" sz="3600" b="1" dirty="0"/>
              <a:t>بعض التوكسينات نتيجة تحلل بقايا النباتات تحت الظروف الرطبة ( هذه التوكسينات تفصل من القش بالغسيل او ناتجة من النشاط الحيوى للكائنات الدقيقة بالتربة ) .</a:t>
            </a:r>
            <a:endParaRPr lang="en-US" sz="3600" b="1" dirty="0"/>
          </a:p>
          <a:p>
            <a:pPr marL="457200" indent="-457200" algn="just" rtl="1">
              <a:buFont typeface="Arial" pitchFamily="34" charset="0"/>
              <a:buChar char="•"/>
            </a:pPr>
            <a:r>
              <a:rPr lang="ar-EG" sz="3600" b="1" dirty="0" smtClean="0"/>
              <a:t>تكون </a:t>
            </a:r>
            <a:r>
              <a:rPr lang="ar-EG" sz="3600" b="1" dirty="0"/>
              <a:t>الفطريات (العفن ) على الطبقة السطحية للتربة الغير محروثة وفى وجود البقايا النباتية على السطح .</a:t>
            </a:r>
            <a:endParaRPr lang="en-US" sz="3600" b="1" dirty="0"/>
          </a:p>
          <a:p>
            <a:pPr marL="457200" lvl="0" indent="-457200" algn="just" rtl="1">
              <a:buFont typeface="Arial" pitchFamily="34" charset="0"/>
              <a:buChar char="•"/>
            </a:pPr>
            <a:r>
              <a:rPr lang="ar-EG" sz="3600" b="1" dirty="0"/>
              <a:t>فى دراسة لتاثير معلق مستخلص من القش (تم جمعه من حقل تحت نظام  الزراعة المباشرة )على نمو نباتات الشعير- أظهرت نتائج سلبية على نمو النباتات الصغيرة (طور </a:t>
            </a:r>
            <a:r>
              <a:rPr lang="ar-EG" sz="3600" b="1" dirty="0" smtClean="0"/>
              <a:t>البادرة) بالمقارنة </a:t>
            </a:r>
            <a:r>
              <a:rPr lang="ar-EG" sz="3600" b="1" dirty="0"/>
              <a:t>بالكونترول (</a:t>
            </a:r>
            <a:r>
              <a:rPr lang="en-US" sz="3600" b="1" dirty="0"/>
              <a:t>Ellis et all,1975</a:t>
            </a:r>
            <a:r>
              <a:rPr lang="ar-EG" sz="3600" b="1" dirty="0"/>
              <a:t>).</a:t>
            </a:r>
            <a:endParaRPr lang="en-US" sz="3600" b="1" dirty="0"/>
          </a:p>
        </p:txBody>
      </p:sp>
    </p:spTree>
    <p:extLst>
      <p:ext uri="{BB962C8B-B14F-4D97-AF65-F5344CB8AC3E}">
        <p14:creationId xmlns:p14="http://schemas.microsoft.com/office/powerpoint/2010/main" val="2994169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001643"/>
          </a:xfrm>
          <a:prstGeom prst="rect">
            <a:avLst/>
          </a:prstGeom>
        </p:spPr>
        <p:txBody>
          <a:bodyPr wrap="square">
            <a:spAutoFit/>
          </a:bodyPr>
          <a:lstStyle/>
          <a:p>
            <a:pPr marL="457200" indent="-457200" algn="just" rtl="1">
              <a:buFont typeface="Arial" pitchFamily="34" charset="0"/>
              <a:buChar char="•"/>
            </a:pPr>
            <a:r>
              <a:rPr lang="ar-EG" sz="3200" b="1" dirty="0" smtClean="0"/>
              <a:t>ظهور </a:t>
            </a:r>
            <a:r>
              <a:rPr lang="ar-EG" sz="3200" b="1" dirty="0"/>
              <a:t>بعض الأعراض المشابهة لأعراض نقص الأزوت مثل النمو السئ و أنخفاض معدل التفريع و كذلك قصر النباتات – ذلك حتى تحت المعدلات العالية من الأزوت .</a:t>
            </a:r>
            <a:endParaRPr lang="en-US" sz="3200" b="1" dirty="0"/>
          </a:p>
          <a:p>
            <a:pPr marL="457200" indent="-457200" algn="just" rtl="1">
              <a:buFont typeface="Arial" pitchFamily="34" charset="0"/>
              <a:buChar char="•"/>
            </a:pPr>
            <a:r>
              <a:rPr lang="ar-EG" sz="3200" b="1" dirty="0" smtClean="0"/>
              <a:t>تكون </a:t>
            </a:r>
            <a:r>
              <a:rPr lang="ar-EG" sz="3200" b="1" dirty="0"/>
              <a:t>بعض التوكسينات نتيجة تحلل بقايا النباتات تحت الظروف الرطبة ( هذه التوكسينات تفصل من القش بالغسيل او ناتجة من النشاط الحيوى للكائنات الدقيقة بالتربة ) .</a:t>
            </a:r>
            <a:endParaRPr lang="en-US" sz="3200" b="1" dirty="0"/>
          </a:p>
          <a:p>
            <a:pPr marL="457200" indent="-457200" algn="just" rtl="1">
              <a:buFont typeface="Arial" pitchFamily="34" charset="0"/>
              <a:buChar char="•"/>
            </a:pPr>
            <a:r>
              <a:rPr lang="ar-EG" sz="3200" b="1" dirty="0" smtClean="0"/>
              <a:t>تكون </a:t>
            </a:r>
            <a:r>
              <a:rPr lang="ar-EG" sz="3200" b="1" dirty="0"/>
              <a:t>الفطريات (العفن ) على الطبقة السطحية للتربة الغير محروثة وفى وجود البقايا النباتية على السطح .</a:t>
            </a:r>
            <a:endParaRPr lang="en-US" sz="3200" b="1" dirty="0"/>
          </a:p>
          <a:p>
            <a:pPr marL="457200" lvl="0" indent="-457200" algn="just" rtl="1">
              <a:buFont typeface="Arial" pitchFamily="34" charset="0"/>
              <a:buChar char="•"/>
            </a:pPr>
            <a:r>
              <a:rPr lang="ar-EG" sz="3200" b="1" dirty="0"/>
              <a:t>فى دراسة لتاثير معلق مستخلص من القش (تم جمعه من حقل تحت نظام  الزراعة المباشرة )على نمو نباتات الشعير- أظهرت نتائج سلبية على نمو النباتات الصغيرة (طور </a:t>
            </a:r>
            <a:r>
              <a:rPr lang="ar-EG" sz="3200" b="1" dirty="0" smtClean="0"/>
              <a:t>البادرة) بالمقارنة </a:t>
            </a:r>
            <a:r>
              <a:rPr lang="ar-EG" sz="3200" b="1" dirty="0"/>
              <a:t>بالكونترول (</a:t>
            </a:r>
            <a:r>
              <a:rPr lang="en-US" sz="3200" b="1" dirty="0"/>
              <a:t>Ellis et all,1975</a:t>
            </a:r>
            <a:r>
              <a:rPr lang="ar-EG" sz="3200" b="1" dirty="0"/>
              <a:t>).</a:t>
            </a:r>
            <a:endParaRPr lang="en-US" sz="3200" b="1" dirty="0"/>
          </a:p>
        </p:txBody>
      </p:sp>
    </p:spTree>
    <p:extLst>
      <p:ext uri="{BB962C8B-B14F-4D97-AF65-F5344CB8AC3E}">
        <p14:creationId xmlns:p14="http://schemas.microsoft.com/office/powerpoint/2010/main" val="2994169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001643"/>
          </a:xfrm>
          <a:prstGeom prst="rect">
            <a:avLst/>
          </a:prstGeom>
        </p:spPr>
        <p:txBody>
          <a:bodyPr wrap="square">
            <a:spAutoFit/>
          </a:bodyPr>
          <a:lstStyle/>
          <a:p>
            <a:pPr marL="457200" indent="-457200" algn="just" rtl="1">
              <a:buFont typeface="Arial" pitchFamily="34" charset="0"/>
              <a:buChar char="•"/>
            </a:pPr>
            <a:r>
              <a:rPr lang="ar-EG" sz="3200" b="1" dirty="0" smtClean="0"/>
              <a:t>ظهور </a:t>
            </a:r>
            <a:r>
              <a:rPr lang="ar-EG" sz="3200" b="1" dirty="0"/>
              <a:t>بعض الأعراض المشابهة لأعراض نقص الأزوت مثل النمو السئ و أنخفاض معدل التفريع و كذلك قصر النباتات – ذلك حتى تحت المعدلات العالية من الأزوت .</a:t>
            </a:r>
            <a:endParaRPr lang="en-US" sz="3200" b="1" dirty="0"/>
          </a:p>
          <a:p>
            <a:pPr marL="457200" indent="-457200" algn="just" rtl="1">
              <a:buFont typeface="Arial" pitchFamily="34" charset="0"/>
              <a:buChar char="•"/>
            </a:pPr>
            <a:r>
              <a:rPr lang="ar-EG" sz="3200" b="1" dirty="0" smtClean="0"/>
              <a:t>تكون </a:t>
            </a:r>
            <a:r>
              <a:rPr lang="ar-EG" sz="3200" b="1" dirty="0"/>
              <a:t>بعض التوكسينات نتيجة تحلل بقايا النباتات تحت الظروف الرطبة ( هذه التوكسينات تفصل من القش بالغسيل او ناتجة من النشاط الحيوى للكائنات الدقيقة بالتربة ) .</a:t>
            </a:r>
            <a:endParaRPr lang="en-US" sz="3200" b="1" dirty="0"/>
          </a:p>
          <a:p>
            <a:pPr marL="457200" indent="-457200" algn="just" rtl="1">
              <a:buFont typeface="Arial" pitchFamily="34" charset="0"/>
              <a:buChar char="•"/>
            </a:pPr>
            <a:r>
              <a:rPr lang="ar-EG" sz="3200" b="1" dirty="0" smtClean="0"/>
              <a:t>تكون </a:t>
            </a:r>
            <a:r>
              <a:rPr lang="ar-EG" sz="3200" b="1" dirty="0"/>
              <a:t>الفطريات (العفن ) على الطبقة السطحية للتربة الغير محروثة وفى وجود البقايا النباتية على السطح .</a:t>
            </a:r>
            <a:endParaRPr lang="en-US" sz="3200" b="1" dirty="0"/>
          </a:p>
          <a:p>
            <a:pPr marL="457200" lvl="0" indent="-457200" algn="just" rtl="1">
              <a:buFont typeface="Arial" pitchFamily="34" charset="0"/>
              <a:buChar char="•"/>
            </a:pPr>
            <a:r>
              <a:rPr lang="ar-EG" sz="3200" b="1" dirty="0"/>
              <a:t>فى دراسة لتاثير معلق مستخلص من القش (تم جمعه من حقل تحت نظام  الزراعة المباشرة )على نمو نباتات الشعير- أظهرت نتائج سلبية على نمو النباتات الصغيرة (طور </a:t>
            </a:r>
            <a:r>
              <a:rPr lang="ar-EG" sz="3200" b="1" dirty="0" smtClean="0"/>
              <a:t>البادرة) بالمقارنة </a:t>
            </a:r>
            <a:r>
              <a:rPr lang="ar-EG" sz="3200" b="1" dirty="0"/>
              <a:t>بالكونترول (</a:t>
            </a:r>
            <a:r>
              <a:rPr lang="en-US" sz="3200" b="1" dirty="0"/>
              <a:t>Ellis et all,1975</a:t>
            </a:r>
            <a:r>
              <a:rPr lang="ar-EG" sz="3200" b="1" dirty="0"/>
              <a:t>).</a:t>
            </a:r>
            <a:endParaRPr lang="en-US" sz="3200" b="1" dirty="0"/>
          </a:p>
        </p:txBody>
      </p:sp>
    </p:spTree>
    <p:extLst>
      <p:ext uri="{BB962C8B-B14F-4D97-AF65-F5344CB8AC3E}">
        <p14:creationId xmlns:p14="http://schemas.microsoft.com/office/powerpoint/2010/main" val="29941695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1"/>
            <a:ext cx="8382000" cy="5262979"/>
          </a:xfrm>
          <a:prstGeom prst="rect">
            <a:avLst/>
          </a:prstGeom>
        </p:spPr>
        <p:txBody>
          <a:bodyPr wrap="square">
            <a:spAutoFit/>
          </a:bodyPr>
          <a:lstStyle/>
          <a:p>
            <a:pPr marL="285750" lvl="0" indent="-285750" algn="just" rtl="1">
              <a:buFont typeface="Arial" pitchFamily="34" charset="0"/>
              <a:buChar char="•"/>
            </a:pPr>
            <a:r>
              <a:rPr lang="ar-EG" sz="2800" b="1" dirty="0"/>
              <a:t>كذلك و جود القش بجوار التقاوى بالتربة فى الظروف اللاهوائية قد يعيق أنبات الجنين .</a:t>
            </a:r>
            <a:endParaRPr lang="en-US" sz="2800" b="1" dirty="0"/>
          </a:p>
          <a:p>
            <a:pPr marL="285750" lvl="0" indent="-285750" algn="just" rtl="1">
              <a:buFont typeface="Arial" pitchFamily="34" charset="0"/>
              <a:buChar char="•"/>
            </a:pPr>
            <a:r>
              <a:rPr lang="ar-EG" sz="2800" b="1" dirty="0"/>
              <a:t>مما سبق الأشارة اليه يتضح أن التخلص من القش بالحرق يعتبر شرط ضرورى لنجاح الزراعة المباشرة أو </a:t>
            </a:r>
            <a:r>
              <a:rPr lang="en-US" sz="2800" b="1" dirty="0"/>
              <a:t>Minimum tillage </a:t>
            </a:r>
            <a:r>
              <a:rPr lang="ar-EG" sz="2800" b="1" dirty="0"/>
              <a:t> (بشرط أن يكون حرق القش بطرق متفق عليها و لاتضر بالبيئة )</a:t>
            </a:r>
            <a:endParaRPr lang="en-US" sz="2800" b="1" dirty="0"/>
          </a:p>
          <a:p>
            <a:pPr marL="285750" lvl="0" indent="-285750" algn="just" rtl="1">
              <a:buFont typeface="Arial" pitchFamily="34" charset="0"/>
              <a:buChar char="•"/>
            </a:pPr>
            <a:r>
              <a:rPr lang="ar-EG" sz="2800" b="1" dirty="0"/>
              <a:t>أيضا من خلال النتائج المتحصل عليها من عدة تجارب ثبت أن أستخدام الطرق الكيماوية للتخلص من بعض التأثيرات السلبية لبقايا القش بالأرض أعطت نتائج إيجابية .</a:t>
            </a:r>
            <a:endParaRPr lang="en-US" sz="2800" b="1" dirty="0"/>
          </a:p>
          <a:p>
            <a:pPr marL="285750" lvl="0" indent="-285750" algn="just" rtl="1">
              <a:buFont typeface="Arial" pitchFamily="34" charset="0"/>
              <a:buChar char="•"/>
            </a:pPr>
            <a:r>
              <a:rPr lang="ar-EG" sz="2800" b="1" dirty="0"/>
              <a:t>كانت النتائج جيدة عند معاملة التقاوى بالجبس الزراعى بقصد معادلة تأثير حمض الخليك و كذلك عند معاملة التقاوى بالمطهرات لمنع الأصابات الفطرية (</a:t>
            </a:r>
            <a:r>
              <a:rPr lang="en-US" sz="2800" b="1" dirty="0"/>
              <a:t>Ellis and Lynch,1979; Lynch and Harper,1978 )</a:t>
            </a:r>
          </a:p>
        </p:txBody>
      </p:sp>
    </p:spTree>
    <p:extLst>
      <p:ext uri="{BB962C8B-B14F-4D97-AF65-F5344CB8AC3E}">
        <p14:creationId xmlns:p14="http://schemas.microsoft.com/office/powerpoint/2010/main" val="4126728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35089"/>
            <a:ext cx="9067800" cy="5632311"/>
          </a:xfrm>
          <a:prstGeom prst="rect">
            <a:avLst/>
          </a:prstGeom>
        </p:spPr>
        <p:txBody>
          <a:bodyPr wrap="square">
            <a:spAutoFit/>
          </a:bodyPr>
          <a:lstStyle/>
          <a:p>
            <a:pPr marL="457200" lvl="0" indent="-457200" algn="just" rtl="1">
              <a:buFont typeface="Arial" pitchFamily="34" charset="0"/>
              <a:buChar char="•"/>
            </a:pPr>
            <a:r>
              <a:rPr lang="en-US" sz="3000" b="1" dirty="0">
                <a:latin typeface="Arial Black" pitchFamily="34" charset="0"/>
                <a:cs typeface="+mj-cs"/>
              </a:rPr>
              <a:t>Stale </a:t>
            </a:r>
            <a:r>
              <a:rPr lang="en-US" sz="3000" b="1" dirty="0" err="1">
                <a:latin typeface="Arial Black" pitchFamily="34" charset="0"/>
                <a:cs typeface="+mj-cs"/>
              </a:rPr>
              <a:t>seedbeed</a:t>
            </a:r>
            <a:r>
              <a:rPr lang="ar-EG" sz="3000" b="1" dirty="0">
                <a:latin typeface="Arial Black" pitchFamily="34" charset="0"/>
                <a:cs typeface="+mj-cs"/>
              </a:rPr>
              <a:t> هذا المصطلح يصف مهد البذرة الغير محروث و ترك لفترة بور مع المقاومة المستمرة للحشائش كيماويا.</a:t>
            </a:r>
            <a:endParaRPr lang="en-US" sz="3000" b="1" dirty="0">
              <a:latin typeface="Arial Black" pitchFamily="34" charset="0"/>
              <a:cs typeface="+mj-cs"/>
            </a:endParaRPr>
          </a:p>
          <a:p>
            <a:pPr marL="457200" lvl="0" indent="-457200" algn="just" rtl="1">
              <a:buFont typeface="Arial" pitchFamily="34" charset="0"/>
              <a:buChar char="•"/>
            </a:pPr>
            <a:r>
              <a:rPr lang="en-US" sz="3000" b="1" dirty="0">
                <a:latin typeface="Arial Black" pitchFamily="34" charset="0"/>
                <a:cs typeface="+mj-cs"/>
              </a:rPr>
              <a:t>Chemical fallow</a:t>
            </a:r>
            <a:r>
              <a:rPr lang="ar-EG" sz="3000" b="1" dirty="0">
                <a:latin typeface="Arial Black" pitchFamily="34" charset="0"/>
                <a:cs typeface="+mj-cs"/>
              </a:rPr>
              <a:t> أو </a:t>
            </a:r>
            <a:r>
              <a:rPr lang="en-US" sz="3000" b="1" dirty="0">
                <a:latin typeface="Arial Black" pitchFamily="34" charset="0"/>
                <a:cs typeface="+mj-cs"/>
              </a:rPr>
              <a:t>chem. fallow</a:t>
            </a:r>
            <a:r>
              <a:rPr lang="ar-EG" sz="3000" b="1" dirty="0">
                <a:latin typeface="Arial Black" pitchFamily="34" charset="0"/>
                <a:cs typeface="+mj-cs"/>
              </a:rPr>
              <a:t> وهو مرادف للمصطلح </a:t>
            </a:r>
            <a:r>
              <a:rPr lang="en-US" sz="3000" b="1" dirty="0" err="1">
                <a:latin typeface="Arial Black" pitchFamily="34" charset="0"/>
                <a:cs typeface="+mj-cs"/>
              </a:rPr>
              <a:t>seedbeed</a:t>
            </a:r>
            <a:r>
              <a:rPr lang="en-US" sz="3000" b="1" dirty="0">
                <a:latin typeface="Arial Black" pitchFamily="34" charset="0"/>
                <a:cs typeface="+mj-cs"/>
              </a:rPr>
              <a:t> stale </a:t>
            </a:r>
            <a:r>
              <a:rPr lang="ar-EG" sz="3000" b="1" dirty="0" smtClean="0">
                <a:latin typeface="Arial Black" pitchFamily="34" charset="0"/>
                <a:cs typeface="+mj-cs"/>
              </a:rPr>
              <a:t> حيث </a:t>
            </a:r>
            <a:r>
              <a:rPr lang="ar-EG" sz="3000" b="1" dirty="0">
                <a:latin typeface="Arial Black" pitchFamily="34" charset="0"/>
                <a:cs typeface="+mj-cs"/>
              </a:rPr>
              <a:t>المقاومة الكيماوية للحشائش.</a:t>
            </a:r>
            <a:endParaRPr lang="en-US" sz="3000" b="1" dirty="0">
              <a:latin typeface="Arial Black" pitchFamily="34" charset="0"/>
              <a:cs typeface="+mj-cs"/>
            </a:endParaRPr>
          </a:p>
          <a:p>
            <a:pPr marL="457200" lvl="0" indent="-457200" algn="just" rtl="1">
              <a:buFont typeface="Arial" pitchFamily="34" charset="0"/>
              <a:buChar char="•"/>
            </a:pPr>
            <a:r>
              <a:rPr lang="en-US" sz="3000" b="1" dirty="0">
                <a:latin typeface="Arial Black" pitchFamily="34" charset="0"/>
                <a:cs typeface="+mj-cs"/>
              </a:rPr>
              <a:t>Disc drilling</a:t>
            </a:r>
            <a:r>
              <a:rPr lang="ar-EG" sz="3000" b="1" dirty="0">
                <a:latin typeface="Arial Black" pitchFamily="34" charset="0"/>
                <a:cs typeface="+mj-cs"/>
              </a:rPr>
              <a:t> يشير الى أن </a:t>
            </a:r>
            <a:r>
              <a:rPr lang="en-US" sz="3000" b="1" dirty="0">
                <a:latin typeface="Arial Black" pitchFamily="34" charset="0"/>
                <a:cs typeface="+mj-cs"/>
              </a:rPr>
              <a:t>no-tillage </a:t>
            </a:r>
            <a:r>
              <a:rPr lang="ar-EG" sz="3000" b="1" dirty="0">
                <a:latin typeface="Arial Black" pitchFamily="34" charset="0"/>
                <a:cs typeface="+mj-cs"/>
              </a:rPr>
              <a:t>أو </a:t>
            </a:r>
            <a:r>
              <a:rPr lang="en-US" sz="3000" b="1" dirty="0">
                <a:latin typeface="Arial Black" pitchFamily="34" charset="0"/>
                <a:cs typeface="+mj-cs"/>
              </a:rPr>
              <a:t>direct drilling</a:t>
            </a:r>
            <a:r>
              <a:rPr lang="ar-EG" sz="3000" b="1" dirty="0">
                <a:latin typeface="Arial Black" pitchFamily="34" charset="0"/>
                <a:cs typeface="+mj-cs"/>
              </a:rPr>
              <a:t> يمكن تنفيذه مع </a:t>
            </a:r>
            <a:r>
              <a:rPr lang="en-US" sz="3000" b="1" dirty="0">
                <a:latin typeface="Arial Black" pitchFamily="34" charset="0"/>
                <a:cs typeface="+mj-cs"/>
              </a:rPr>
              <a:t>disc drilling</a:t>
            </a:r>
            <a:r>
              <a:rPr lang="ar-EG" sz="3000" b="1" dirty="0">
                <a:latin typeface="Arial Black" pitchFamily="34" charset="0"/>
                <a:cs typeface="+mj-cs"/>
              </a:rPr>
              <a:t> لذلك فأن البعض يشير اليه كحرث بالمحراث القرصى – هذا المصطلح لم يستمر أستخدامه أضافة الى أن المحراث القرصى يستخدم فى الأراضى المحروثة. </a:t>
            </a:r>
            <a:endParaRPr lang="en-US" sz="3000" b="1" dirty="0">
              <a:latin typeface="Arial Black" pitchFamily="34" charset="0"/>
              <a:cs typeface="+mj-cs"/>
            </a:endParaRPr>
          </a:p>
          <a:p>
            <a:pPr marL="457200" lvl="0" indent="-457200" algn="just" rtl="1">
              <a:buFont typeface="Arial" pitchFamily="34" charset="0"/>
              <a:buChar char="•"/>
            </a:pPr>
            <a:r>
              <a:rPr lang="en-US" sz="3000" b="1" dirty="0" err="1">
                <a:latin typeface="Arial Black" pitchFamily="34" charset="0"/>
                <a:cs typeface="+mj-cs"/>
              </a:rPr>
              <a:t>Drillage</a:t>
            </a:r>
            <a:r>
              <a:rPr lang="ar-EG" sz="3000" b="1" dirty="0">
                <a:latin typeface="Arial Black" pitchFamily="34" charset="0"/>
                <a:cs typeface="+mj-cs"/>
              </a:rPr>
              <a:t> هذا المصطلح يعنى أن غرس البذرة أثناء الحرث ضمن أساليب </a:t>
            </a:r>
            <a:r>
              <a:rPr lang="en-US" sz="3000" b="1" dirty="0">
                <a:latin typeface="Arial Black" pitchFamily="34" charset="0"/>
                <a:cs typeface="+mj-cs"/>
              </a:rPr>
              <a:t>no-tilling</a:t>
            </a:r>
            <a:r>
              <a:rPr lang="ar-EG" sz="3000" b="1" dirty="0">
                <a:latin typeface="Arial Black" pitchFamily="34" charset="0"/>
                <a:cs typeface="+mj-cs"/>
              </a:rPr>
              <a:t> و عموما هذا المصطلح غير مستعمل الأن</a:t>
            </a:r>
            <a:r>
              <a:rPr lang="ar-EG" sz="3000" b="1" dirty="0" smtClean="0">
                <a:latin typeface="Arial Black" pitchFamily="34" charset="0"/>
                <a:cs typeface="+mj-cs"/>
              </a:rPr>
              <a:t>.</a:t>
            </a:r>
            <a:endParaRPr lang="ar-EG" sz="3000" b="1" dirty="0" smtClean="0">
              <a:latin typeface="Arial Black" pitchFamily="34" charset="0"/>
              <a:cs typeface="+mj-cs"/>
            </a:endParaRPr>
          </a:p>
        </p:txBody>
      </p:sp>
    </p:spTree>
    <p:extLst>
      <p:ext uri="{BB962C8B-B14F-4D97-AF65-F5344CB8AC3E}">
        <p14:creationId xmlns:p14="http://schemas.microsoft.com/office/powerpoint/2010/main" val="80708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86528"/>
          </a:xfrm>
          <a:prstGeom prst="rect">
            <a:avLst/>
          </a:prstGeom>
        </p:spPr>
        <p:txBody>
          <a:bodyPr wrap="square">
            <a:spAutoFit/>
          </a:bodyPr>
          <a:lstStyle/>
          <a:p>
            <a:pPr marL="342900" indent="-342900" algn="just" rtl="1">
              <a:buFont typeface="Arial" pitchFamily="34" charset="0"/>
              <a:buChar char="•"/>
            </a:pPr>
            <a:r>
              <a:rPr lang="en-US" sz="3200" b="1" dirty="0" smtClean="0">
                <a:latin typeface="Arial Black" pitchFamily="34" charset="0"/>
                <a:cs typeface="+mj-cs"/>
              </a:rPr>
              <a:t>over </a:t>
            </a:r>
            <a:r>
              <a:rPr lang="en-US" sz="3200" b="1" dirty="0">
                <a:latin typeface="Arial Black" pitchFamily="34" charset="0"/>
                <a:cs typeface="+mj-cs"/>
              </a:rPr>
              <a:t>drilling, over sowing, under sowing, sod seeding, and under drilling</a:t>
            </a:r>
            <a:r>
              <a:rPr lang="ar-EG" sz="3200" b="1" dirty="0">
                <a:latin typeface="Arial Black" pitchFamily="34" charset="0"/>
                <a:cs typeface="+mj-cs"/>
              </a:rPr>
              <a:t> كل هذه المصطلحات تشير الى ممارسة </a:t>
            </a:r>
            <a:r>
              <a:rPr lang="en-US" sz="3200" b="1" dirty="0">
                <a:latin typeface="Arial Black" pitchFamily="34" charset="0"/>
                <a:cs typeface="+mj-cs"/>
              </a:rPr>
              <a:t>no-tilling </a:t>
            </a:r>
            <a:r>
              <a:rPr lang="ar-EG" sz="3200" b="1" dirty="0">
                <a:latin typeface="Arial Black" pitchFamily="34" charset="0"/>
                <a:cs typeface="+mj-cs"/>
              </a:rPr>
              <a:t>عند زراعة أو غرس التقاوى فى المراعى الجديدة أو ترميم المراعى القديمة .</a:t>
            </a:r>
            <a:endParaRPr lang="en-US" sz="3200" b="1" dirty="0">
              <a:latin typeface="Arial Black" pitchFamily="34" charset="0"/>
              <a:cs typeface="+mj-cs"/>
            </a:endParaRPr>
          </a:p>
          <a:p>
            <a:pPr marL="342900" indent="-342900" algn="just" rtl="1">
              <a:buFont typeface="Arial" pitchFamily="34" charset="0"/>
              <a:buChar char="•"/>
            </a:pPr>
            <a:r>
              <a:rPr lang="en-US" sz="3200" b="1" dirty="0">
                <a:latin typeface="Arial Black" pitchFamily="34" charset="0"/>
                <a:cs typeface="+mj-cs"/>
              </a:rPr>
              <a:t>Minimum tillage, reduced tillage  </a:t>
            </a:r>
            <a:r>
              <a:rPr lang="ar-EG" sz="3200" b="1" dirty="0">
                <a:latin typeface="Arial Black" pitchFamily="34" charset="0"/>
                <a:cs typeface="+mj-cs"/>
              </a:rPr>
              <a:t>تعنى التحكم فى عملية الحرث للأرض الى الحد الذى عنده يمكن زراعة المحصول مع التحكم فى أنتشار الحشائش به . فى بعض الأماكن لا يتم التفرقة بين </a:t>
            </a:r>
            <a:r>
              <a:rPr lang="en-US" sz="3200" b="1" dirty="0">
                <a:latin typeface="Arial Black" pitchFamily="34" charset="0"/>
                <a:cs typeface="+mj-cs"/>
              </a:rPr>
              <a:t>no-tillage conventional tillage and </a:t>
            </a:r>
            <a:r>
              <a:rPr lang="ar-EG" sz="3200" b="1" dirty="0">
                <a:latin typeface="Arial Black" pitchFamily="34" charset="0"/>
                <a:cs typeface="+mj-cs"/>
              </a:rPr>
              <a:t> والتى غالبا و ليس دائما تتضمن أستخدام المحراث القرصى أو الدوار أو الأمشاط المختلفة فى عمليات وضع البذرة بالتربة – عموماً الهدف الرئيسى من أجراء </a:t>
            </a:r>
            <a:r>
              <a:rPr lang="en-US" sz="3200" b="1" dirty="0">
                <a:latin typeface="Arial Black" pitchFamily="34" charset="0"/>
                <a:cs typeface="+mj-cs"/>
              </a:rPr>
              <a:t>reduced tillage , minimum tillage</a:t>
            </a:r>
            <a:r>
              <a:rPr lang="ar-EG" sz="3200" b="1" dirty="0">
                <a:latin typeface="Arial Black" pitchFamily="34" charset="0"/>
                <a:cs typeface="+mj-cs"/>
              </a:rPr>
              <a:t> هو الأحتفاظ بالبقايا النباتية للمحصول السابق على سطح </a:t>
            </a:r>
            <a:r>
              <a:rPr lang="ar-EG" sz="3200" b="1" dirty="0" smtClean="0">
                <a:latin typeface="Arial Black" pitchFamily="34" charset="0"/>
                <a:cs typeface="+mj-cs"/>
              </a:rPr>
              <a:t>الأرض</a:t>
            </a:r>
            <a:endParaRPr lang="ar-EG" sz="3200" b="1" dirty="0">
              <a:latin typeface="Arial Black" pitchFamily="34" charset="0"/>
              <a:cs typeface="+mj-cs"/>
            </a:endParaRPr>
          </a:p>
        </p:txBody>
      </p:sp>
    </p:spTree>
    <p:extLst>
      <p:ext uri="{BB962C8B-B14F-4D97-AF65-F5344CB8AC3E}">
        <p14:creationId xmlns:p14="http://schemas.microsoft.com/office/powerpoint/2010/main" val="143250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824"/>
            <a:ext cx="9067800" cy="6093976"/>
          </a:xfrm>
          <a:prstGeom prst="rect">
            <a:avLst/>
          </a:prstGeom>
        </p:spPr>
        <p:txBody>
          <a:bodyPr wrap="square">
            <a:spAutoFit/>
          </a:bodyPr>
          <a:lstStyle/>
          <a:p>
            <a:pPr marL="342900" lvl="0" indent="-342900" algn="just" rtl="1">
              <a:buFont typeface="Arial" pitchFamily="34" charset="0"/>
              <a:buChar char="•"/>
            </a:pPr>
            <a:r>
              <a:rPr lang="en-US" sz="2600" b="1" dirty="0" smtClean="0">
                <a:latin typeface="Arial Black" pitchFamily="34" charset="0"/>
                <a:cs typeface="+mj-cs"/>
              </a:rPr>
              <a:t>strip </a:t>
            </a:r>
            <a:r>
              <a:rPr lang="en-US" sz="2600" b="1" dirty="0">
                <a:latin typeface="Arial Black" pitchFamily="34" charset="0"/>
                <a:cs typeface="+mj-cs"/>
              </a:rPr>
              <a:t>tillage , zone tillage </a:t>
            </a:r>
            <a:r>
              <a:rPr lang="ar-EG" sz="2600" b="1" dirty="0">
                <a:latin typeface="Arial Black" pitchFamily="34" charset="0"/>
                <a:cs typeface="+mj-cs"/>
              </a:rPr>
              <a:t> هو أجراء الحرث فى شرائح ضيقة قبل أو مع غرس البذور و البذور تزرع فى الشرائح المحروثة من الأرض مع ترك مساحة من الأرض بين الشرائح دون خدمة – وهذه وسيلة تتبع لمقاومة التعرية </a:t>
            </a:r>
            <a:endParaRPr lang="en-US" sz="2600" b="1" dirty="0">
              <a:latin typeface="Arial Black" pitchFamily="34" charset="0"/>
              <a:cs typeface="+mj-cs"/>
            </a:endParaRPr>
          </a:p>
          <a:p>
            <a:pPr marL="342900" lvl="0" indent="-342900" algn="just" rtl="1">
              <a:buFont typeface="Arial" pitchFamily="34" charset="0"/>
              <a:buChar char="•"/>
            </a:pPr>
            <a:r>
              <a:rPr lang="en-US" sz="2600" b="1" dirty="0">
                <a:latin typeface="Arial Black" pitchFamily="34" charset="0"/>
                <a:cs typeface="+mj-cs"/>
              </a:rPr>
              <a:t>ridge  tillage , ridge  till </a:t>
            </a:r>
            <a:r>
              <a:rPr lang="ar-EG" sz="2600" b="1" dirty="0">
                <a:latin typeface="Arial Black" pitchFamily="34" charset="0"/>
                <a:cs typeface="+mj-cs"/>
              </a:rPr>
              <a:t> تشير العملية الى أقامة الخطوط نتيجة الحرث و ذلك لزراعة المحاصيل التى تزرع على صفوف و على مسافات متباعدة – هذه الخطوط تبقى لعدة مواسم مكانها بينما تتعاقب عليها زراعة المحاصيل دون حرثها و أحيانا يتم مسحها و أقامة الخطوط المهدمة منها  </a:t>
            </a:r>
            <a:endParaRPr lang="en-US" sz="2600" b="1" dirty="0">
              <a:latin typeface="Arial Black" pitchFamily="34" charset="0"/>
              <a:cs typeface="+mj-cs"/>
            </a:endParaRPr>
          </a:p>
          <a:p>
            <a:pPr marL="342900" lvl="0" indent="-342900" algn="just" rtl="1">
              <a:buFont typeface="Arial" pitchFamily="34" charset="0"/>
              <a:buChar char="•"/>
            </a:pPr>
            <a:r>
              <a:rPr lang="en-US" sz="2600" b="1" dirty="0">
                <a:latin typeface="Arial Black" pitchFamily="34" charset="0"/>
                <a:cs typeface="+mj-cs"/>
              </a:rPr>
              <a:t>conservation tillage</a:t>
            </a:r>
            <a:r>
              <a:rPr lang="ar-EG" sz="2600" b="1" dirty="0">
                <a:latin typeface="Arial Black" pitchFamily="34" charset="0"/>
                <a:cs typeface="+mj-cs"/>
              </a:rPr>
              <a:t> هذا مصطلح عام و يعنى أحياتا </a:t>
            </a:r>
            <a:r>
              <a:rPr lang="en-US" sz="2600" b="1" dirty="0">
                <a:latin typeface="Arial Black" pitchFamily="34" charset="0"/>
                <a:cs typeface="+mj-cs"/>
              </a:rPr>
              <a:t>no- tillage, ridge tillage, minimum tillage, direct tillage  </a:t>
            </a:r>
            <a:r>
              <a:rPr lang="ar-EG" sz="2600" b="1" dirty="0">
                <a:latin typeface="Arial Black" pitchFamily="34" charset="0"/>
                <a:cs typeface="+mj-cs"/>
              </a:rPr>
              <a:t>والهدف من هذه الممارسات هو الحفاظ على الطبيعة – عادة يتم الحفاظ على 30% من الغطاء النباتى المتبقى على سطح الأرض نتيجة أستخدام هذا الأسلوب ألا أن الأهداف الأخرى لهذه العملية هى الحفاظ على الوقت و الوقود و الأحياء الدقيقة و الماء والعناصر الغذائية بالتربة كذلك بناء و تركيب التربة . </a:t>
            </a:r>
            <a:endParaRPr lang="en-US" sz="2600" b="1" dirty="0">
              <a:latin typeface="Arial Black" pitchFamily="34" charset="0"/>
              <a:cs typeface="+mj-cs"/>
            </a:endParaRPr>
          </a:p>
          <a:p>
            <a:pPr marL="342900" lvl="0" indent="-342900" algn="just" rtl="1">
              <a:buFont typeface="Arial" pitchFamily="34" charset="0"/>
              <a:buChar char="•"/>
            </a:pPr>
            <a:r>
              <a:rPr lang="en-US" sz="2600" b="1" dirty="0">
                <a:latin typeface="Arial Black" pitchFamily="34" charset="0"/>
                <a:cs typeface="+mj-cs"/>
              </a:rPr>
              <a:t>Residue  farming</a:t>
            </a:r>
            <a:r>
              <a:rPr lang="ar-EG" sz="2600" b="1" dirty="0">
                <a:latin typeface="Arial Black" pitchFamily="34" charset="0"/>
                <a:cs typeface="+mj-cs"/>
              </a:rPr>
              <a:t> تشير الى </a:t>
            </a:r>
            <a:r>
              <a:rPr lang="en-US" sz="2600" b="1" dirty="0">
                <a:latin typeface="Arial Black" pitchFamily="34" charset="0"/>
                <a:cs typeface="+mj-cs"/>
              </a:rPr>
              <a:t>conservation  tillage  </a:t>
            </a:r>
            <a:r>
              <a:rPr lang="ar-EG" sz="2600" b="1" dirty="0">
                <a:latin typeface="Arial Black" pitchFamily="34" charset="0"/>
                <a:cs typeface="+mj-cs"/>
              </a:rPr>
              <a:t>والتى من أهم أهدافها هو الأحتفاظ ببقايا النباتات على سطح الأرض.</a:t>
            </a:r>
            <a:endParaRPr lang="en-US" sz="2600" b="1" dirty="0">
              <a:latin typeface="Arial Black" pitchFamily="34" charset="0"/>
              <a:cs typeface="+mj-cs"/>
            </a:endParaRPr>
          </a:p>
        </p:txBody>
      </p:sp>
    </p:spTree>
    <p:extLst>
      <p:ext uri="{BB962C8B-B14F-4D97-AF65-F5344CB8AC3E}">
        <p14:creationId xmlns:p14="http://schemas.microsoft.com/office/powerpoint/2010/main" val="807089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001643"/>
          </a:xfrm>
          <a:prstGeom prst="rect">
            <a:avLst/>
          </a:prstGeom>
        </p:spPr>
        <p:txBody>
          <a:bodyPr wrap="square">
            <a:spAutoFit/>
          </a:bodyPr>
          <a:lstStyle/>
          <a:p>
            <a:pPr algn="ctr" rtl="1"/>
            <a:r>
              <a:rPr lang="ar-EG" sz="3200" b="1" dirty="0">
                <a:solidFill>
                  <a:srgbClr val="FF0000"/>
                </a:solidFill>
                <a:latin typeface="Aharoni" pitchFamily="2" charset="-79"/>
                <a:cs typeface="+mj-cs"/>
              </a:rPr>
              <a:t>الفوائد من تطبيق تقنية الزراعة بدون خدمة </a:t>
            </a:r>
            <a:r>
              <a:rPr lang="en-US" sz="3200" b="1" dirty="0">
                <a:solidFill>
                  <a:srgbClr val="FF0000"/>
                </a:solidFill>
                <a:latin typeface="Aharoni" pitchFamily="2" charset="-79"/>
                <a:cs typeface="+mj-cs"/>
              </a:rPr>
              <a:t>no – tillage</a:t>
            </a:r>
          </a:p>
          <a:p>
            <a:pPr marL="457200" lvl="0" indent="-457200" algn="just" rtl="1">
              <a:buFont typeface="Arial" pitchFamily="34" charset="0"/>
              <a:buChar char="•"/>
            </a:pPr>
            <a:r>
              <a:rPr lang="ar-EG" sz="3200" b="1" dirty="0">
                <a:latin typeface="Aharoni" pitchFamily="2" charset="-79"/>
                <a:cs typeface="+mj-cs"/>
              </a:rPr>
              <a:t>الحفاظ على الطاقة - فأكثر من 80%من الطاقة يمكن الحفاظ عليها بتحويل النظام من </a:t>
            </a:r>
            <a:r>
              <a:rPr lang="en-US" sz="3200" b="1" dirty="0">
                <a:latin typeface="Aharoni" pitchFamily="2" charset="-79"/>
                <a:cs typeface="+mj-cs"/>
              </a:rPr>
              <a:t>tillage</a:t>
            </a:r>
            <a:r>
              <a:rPr lang="ar-EG" sz="3200" b="1" dirty="0">
                <a:latin typeface="Aharoni" pitchFamily="2" charset="-79"/>
                <a:cs typeface="+mj-cs"/>
              </a:rPr>
              <a:t> الى </a:t>
            </a:r>
            <a:r>
              <a:rPr lang="en-US" sz="3200" b="1" dirty="0">
                <a:latin typeface="Aharoni" pitchFamily="2" charset="-79"/>
                <a:cs typeface="+mj-cs"/>
              </a:rPr>
              <a:t>no-tillage</a:t>
            </a:r>
            <a:r>
              <a:rPr lang="ar-EG" sz="3200" b="1" dirty="0">
                <a:latin typeface="Aharoni" pitchFamily="2" charset="-79"/>
                <a:cs typeface="+mj-cs"/>
              </a:rPr>
              <a:t>.</a:t>
            </a:r>
            <a:endParaRPr lang="en-US" sz="3200" b="1" dirty="0">
              <a:latin typeface="Aharoni" pitchFamily="2" charset="-79"/>
              <a:cs typeface="+mj-cs"/>
            </a:endParaRPr>
          </a:p>
          <a:p>
            <a:pPr marL="457200" lvl="0" indent="-457200" algn="just" rtl="1">
              <a:buFont typeface="Arial" pitchFamily="34" charset="0"/>
              <a:buChar char="•"/>
            </a:pPr>
            <a:r>
              <a:rPr lang="ar-EG" sz="3200" b="1" dirty="0">
                <a:latin typeface="Aharoni" pitchFamily="2" charset="-79"/>
                <a:cs typeface="+mj-cs"/>
              </a:rPr>
              <a:t>الحفاظ على الوقت – الأرض الغير محروثة تساعد فى الحفاظ على الوقت عن المحروثة لما تحتاجه الأخيرة من وقت لتسويتها و أعدادها للزراعة </a:t>
            </a:r>
            <a:endParaRPr lang="en-US" sz="3200" b="1" dirty="0">
              <a:latin typeface="Aharoni" pitchFamily="2" charset="-79"/>
              <a:cs typeface="+mj-cs"/>
            </a:endParaRPr>
          </a:p>
          <a:p>
            <a:pPr marL="457200" lvl="0" indent="-457200" algn="just" rtl="1">
              <a:buFont typeface="Arial" pitchFamily="34" charset="0"/>
              <a:buChar char="•"/>
            </a:pPr>
            <a:r>
              <a:rPr lang="ar-EG" sz="3200" b="1" dirty="0">
                <a:latin typeface="Aharoni" pitchFamily="2" charset="-79"/>
                <a:cs typeface="+mj-cs"/>
              </a:rPr>
              <a:t>مرونة الوقت – بدون خدمة تعطى من الوقت ما يكفى لأتخاذ القرارات ذات العلاقة بالمحصول المنزرع من عمليات زراعية أو ميعاد زراعة أو خلافه. </a:t>
            </a:r>
            <a:endParaRPr lang="en-US" sz="3200" b="1" dirty="0">
              <a:latin typeface="Aharoni" pitchFamily="2" charset="-79"/>
              <a:cs typeface="+mj-cs"/>
            </a:endParaRPr>
          </a:p>
          <a:p>
            <a:pPr marL="457200" lvl="0" indent="-457200" algn="just" rtl="1">
              <a:buFont typeface="Arial" pitchFamily="34" charset="0"/>
              <a:buChar char="•"/>
            </a:pPr>
            <a:r>
              <a:rPr lang="ar-EG" sz="3200" b="1" dirty="0">
                <a:latin typeface="Aharoni" pitchFamily="2" charset="-79"/>
                <a:cs typeface="+mj-cs"/>
              </a:rPr>
              <a:t>تحسن من محتوى التربة من المادة العضوية نتيجة ترك بقايا المحصول السابق النباتية و التى تزيد محتوى الطبقة السطحية من المادة العضوية . </a:t>
            </a:r>
            <a:endParaRPr lang="ar-EG" sz="3200" b="1" dirty="0" smtClean="0">
              <a:latin typeface="Aharoni" pitchFamily="2" charset="-79"/>
              <a:cs typeface="+mj-cs"/>
            </a:endParaRPr>
          </a:p>
        </p:txBody>
      </p:sp>
    </p:spTree>
    <p:extLst>
      <p:ext uri="{BB962C8B-B14F-4D97-AF65-F5344CB8AC3E}">
        <p14:creationId xmlns:p14="http://schemas.microsoft.com/office/powerpoint/2010/main" val="80708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001643"/>
          </a:xfrm>
          <a:prstGeom prst="rect">
            <a:avLst/>
          </a:prstGeom>
        </p:spPr>
        <p:txBody>
          <a:bodyPr wrap="square">
            <a:spAutoFit/>
          </a:bodyPr>
          <a:lstStyle/>
          <a:p>
            <a:pPr marL="457200" indent="-457200" algn="just" rtl="1">
              <a:buFont typeface="Arial" pitchFamily="34" charset="0"/>
              <a:buChar char="•"/>
            </a:pPr>
            <a:r>
              <a:rPr lang="ar-EG" sz="3200" b="1" dirty="0">
                <a:latin typeface="Aharoni" pitchFamily="2" charset="-79"/>
                <a:cs typeface="+mj-cs"/>
              </a:rPr>
              <a:t>المحافظة على بناء التربة – فعمليات الحرث المختلفة تعمل على تكسير بناء التربة الى حد ما فى حين هذا النظام يحافظ على بناء التربة من التغيير </a:t>
            </a:r>
            <a:endParaRPr lang="en-US" sz="3200" b="1" dirty="0">
              <a:latin typeface="Aharoni" pitchFamily="2" charset="-79"/>
              <a:cs typeface="+mj-cs"/>
            </a:endParaRPr>
          </a:p>
          <a:p>
            <a:pPr marL="457200" lvl="0" indent="-457200" algn="just" rtl="1">
              <a:buFont typeface="Arial" pitchFamily="34" charset="0"/>
              <a:buChar char="•"/>
            </a:pPr>
            <a:r>
              <a:rPr lang="ar-EG" sz="3200" b="1" dirty="0" smtClean="0">
                <a:cs typeface="+mj-cs"/>
              </a:rPr>
              <a:t>المحافظة </a:t>
            </a:r>
            <a:r>
              <a:rPr lang="ar-EG" sz="3200" b="1" dirty="0">
                <a:cs typeface="+mj-cs"/>
              </a:rPr>
              <a:t>على الكائنات الحية بالتربة (الديدان و غيرها) حيث ان الحرث قد يؤدى الى قتل الكثير من الكائنات و الديدان بالتربة والتى تتزايد و تتكاثر بدون خدمة </a:t>
            </a:r>
            <a:endParaRPr lang="en-US" sz="3200" b="1" dirty="0">
              <a:cs typeface="+mj-cs"/>
            </a:endParaRPr>
          </a:p>
          <a:p>
            <a:pPr marL="457200" lvl="0" indent="-457200" algn="just" rtl="1">
              <a:buFont typeface="Arial" pitchFamily="34" charset="0"/>
              <a:buChar char="•"/>
            </a:pPr>
            <a:r>
              <a:rPr lang="ar-EG" sz="3200" b="1" dirty="0">
                <a:cs typeface="+mj-cs"/>
              </a:rPr>
              <a:t>تحسين تهوية التربة – نتيجة الزيادة فى عدد الديدان الأرضية و المادة العضوية و بناء التربة كما سبق الذكر عادة ما تتحسن تهوية التربة . </a:t>
            </a:r>
            <a:endParaRPr lang="en-US" sz="3200" b="1" dirty="0">
              <a:cs typeface="+mj-cs"/>
            </a:endParaRPr>
          </a:p>
          <a:p>
            <a:pPr marL="457200" lvl="0" indent="-457200" algn="just" rtl="1">
              <a:buFont typeface="Arial" pitchFamily="34" charset="0"/>
              <a:buChar char="•"/>
            </a:pPr>
            <a:r>
              <a:rPr lang="ar-EG" sz="3200" b="1" dirty="0">
                <a:cs typeface="+mj-cs"/>
              </a:rPr>
              <a:t>تحسين نفاذية التربة – عوامل تحسين التهوية الى جانب البقايا النباتية على سطح الأر ض تقلل من الأندفاع السريع للمياه و قطرات المطر و تبطئ من تسربها بالتربة و تحسن من نفاذيتها </a:t>
            </a:r>
            <a:r>
              <a:rPr lang="ar-EG" sz="3200" b="1" dirty="0" smtClean="0">
                <a:cs typeface="+mj-cs"/>
              </a:rPr>
              <a:t>.</a:t>
            </a:r>
            <a:endParaRPr lang="en-US" sz="3200" b="1" dirty="0">
              <a:cs typeface="+mj-cs"/>
            </a:endParaRPr>
          </a:p>
        </p:txBody>
      </p:sp>
    </p:spTree>
    <p:extLst>
      <p:ext uri="{BB962C8B-B14F-4D97-AF65-F5344CB8AC3E}">
        <p14:creationId xmlns:p14="http://schemas.microsoft.com/office/powerpoint/2010/main" val="208822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8200"/>
            <a:ext cx="9067800" cy="5509200"/>
          </a:xfrm>
          <a:prstGeom prst="rect">
            <a:avLst/>
          </a:prstGeom>
        </p:spPr>
        <p:txBody>
          <a:bodyPr wrap="square">
            <a:spAutoFit/>
          </a:bodyPr>
          <a:lstStyle/>
          <a:p>
            <a:pPr marL="457200" lvl="0" indent="-457200" algn="just" rtl="1">
              <a:buFont typeface="Arial" pitchFamily="34" charset="0"/>
              <a:buChar char="•"/>
            </a:pPr>
            <a:r>
              <a:rPr lang="ar-EG" sz="3200" b="1" dirty="0" smtClean="0">
                <a:cs typeface="+mj-cs"/>
              </a:rPr>
              <a:t>الحماية </a:t>
            </a:r>
            <a:r>
              <a:rPr lang="ar-EG" sz="3200" b="1" dirty="0">
                <a:cs typeface="+mj-cs"/>
              </a:rPr>
              <a:t>من التعرية – نتيجة الحفاظ على بناء التربة و الديدان الأرضية و المادة العضوية الى جانب ترك البقايا النباتية و التى تحمى سطح التربة و تزيد نفاذيتها فأن كل هذه العوامل تعمل على الحد من التعرية .</a:t>
            </a:r>
            <a:endParaRPr lang="en-US" sz="3200" b="1" dirty="0">
              <a:cs typeface="+mj-cs"/>
            </a:endParaRPr>
          </a:p>
          <a:p>
            <a:pPr marL="457200" lvl="0" indent="-457200" algn="just" rtl="1">
              <a:buFont typeface="Arial" pitchFamily="34" charset="0"/>
              <a:buChar char="•"/>
            </a:pPr>
            <a:r>
              <a:rPr lang="ar-EG" sz="3200" b="1" dirty="0">
                <a:cs typeface="+mj-cs"/>
              </a:rPr>
              <a:t>المحافظة على رطوبة التربة بعدم خدمة التربة الى جانب مايترك من بقايا نباتية على السطح يخفف من سرعة جفاف التربة .</a:t>
            </a:r>
            <a:endParaRPr lang="en-US" sz="3200" b="1" dirty="0">
              <a:cs typeface="+mj-cs"/>
            </a:endParaRPr>
          </a:p>
          <a:p>
            <a:pPr marL="457200" lvl="0" indent="-457200" algn="just" rtl="1">
              <a:buFont typeface="Arial" pitchFamily="34" charset="0"/>
              <a:buChar char="•"/>
            </a:pPr>
            <a:r>
              <a:rPr lang="ar-EG" sz="3200" b="1" dirty="0">
                <a:cs typeface="+mj-cs"/>
              </a:rPr>
              <a:t>إعتدال درجة حرارة التربة – درجة الحرارة فى الصيف تنخفض عما لو حرثت و فى الشتاء تكون أعلى نتيجة وجود البقاية النباتية على السطح </a:t>
            </a:r>
            <a:endParaRPr lang="ar-EG" sz="3200" b="1" dirty="0" smtClean="0">
              <a:cs typeface="+mj-cs"/>
            </a:endParaRPr>
          </a:p>
          <a:p>
            <a:pPr marL="457200" indent="-457200" algn="just" rtl="1">
              <a:buFont typeface="Arial" pitchFamily="34" charset="0"/>
              <a:buChar char="•"/>
            </a:pPr>
            <a:r>
              <a:rPr lang="ar-EG" sz="3200" b="1" dirty="0">
                <a:cs typeface="+mj-cs"/>
              </a:rPr>
              <a:t>الأنبات المنخفض لبذور الحشائش أن غياب عمليات أثارة التربة يقلل من تحفيز أستنباط بذور حشائش </a:t>
            </a:r>
            <a:r>
              <a:rPr lang="ar-EG" sz="3200" b="1" dirty="0" smtClean="0">
                <a:cs typeface="+mj-cs"/>
              </a:rPr>
              <a:t>جديدة</a:t>
            </a:r>
            <a:endParaRPr lang="en-US" sz="3200" b="1" dirty="0">
              <a:cs typeface="+mj-cs"/>
            </a:endParaRPr>
          </a:p>
        </p:txBody>
      </p:sp>
    </p:spTree>
    <p:extLst>
      <p:ext uri="{BB962C8B-B14F-4D97-AF65-F5344CB8AC3E}">
        <p14:creationId xmlns:p14="http://schemas.microsoft.com/office/powerpoint/2010/main" val="807089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3549</Words>
  <Application>Microsoft Office PowerPoint</Application>
  <PresentationFormat>On-screen Show (4:3)</PresentationFormat>
  <Paragraphs>127</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abk</dc:creator>
  <cp:lastModifiedBy>abk</cp:lastModifiedBy>
  <cp:revision>13</cp:revision>
  <dcterms:created xsi:type="dcterms:W3CDTF">2006-08-16T00:00:00Z</dcterms:created>
  <dcterms:modified xsi:type="dcterms:W3CDTF">2020-03-18T09:55:37Z</dcterms:modified>
</cp:coreProperties>
</file>