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81" r:id="rId2"/>
    <p:sldId id="257" r:id="rId3"/>
    <p:sldId id="258" r:id="rId4"/>
    <p:sldId id="260" r:id="rId5"/>
    <p:sldId id="261" r:id="rId6"/>
    <p:sldId id="262" r:id="rId7"/>
    <p:sldId id="263" r:id="rId8"/>
    <p:sldId id="265" r:id="rId9"/>
    <p:sldId id="266" r:id="rId10"/>
    <p:sldId id="272" r:id="rId11"/>
    <p:sldId id="273" r:id="rId12"/>
    <p:sldId id="274" r:id="rId13"/>
    <p:sldId id="282" r:id="rId14"/>
    <p:sldId id="283" r:id="rId15"/>
    <p:sldId id="284" r:id="rId16"/>
    <p:sldId id="285" r:id="rId17"/>
    <p:sldId id="286" r:id="rId18"/>
    <p:sldId id="287" r:id="rId19"/>
    <p:sldId id="288" r:id="rId20"/>
    <p:sldId id="289" r:id="rId2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FA89A4-86CD-45EA-BB60-757146B4DD9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EG"/>
        </a:p>
      </dgm:t>
    </dgm:pt>
    <dgm:pt modelId="{832A081D-E79D-4887-AD73-385A69990F05}">
      <dgm:prSet phldrT="[Text]"/>
      <dgm:spPr/>
      <dgm:t>
        <a:bodyPr/>
        <a:lstStyle/>
        <a:p>
          <a:pPr algn="ctr" rtl="1"/>
          <a:r>
            <a:rPr lang="ar-EG" dirty="0" smtClean="0"/>
            <a:t>طرق زراعة القمح</a:t>
          </a:r>
          <a:endParaRPr lang="ar-EG" dirty="0"/>
        </a:p>
      </dgm:t>
    </dgm:pt>
    <dgm:pt modelId="{AF5FD8BE-697C-4F19-9239-1F3F1DFBBE04}" type="parTrans" cxnId="{A3549D84-2EAA-4C90-B65B-2832188FC76A}">
      <dgm:prSet/>
      <dgm:spPr/>
      <dgm:t>
        <a:bodyPr/>
        <a:lstStyle/>
        <a:p>
          <a:pPr algn="ctr" rtl="1"/>
          <a:endParaRPr lang="ar-EG"/>
        </a:p>
      </dgm:t>
    </dgm:pt>
    <dgm:pt modelId="{4FDCDD34-39EC-476F-BE7A-01EE21F31620}" type="sibTrans" cxnId="{A3549D84-2EAA-4C90-B65B-2832188FC76A}">
      <dgm:prSet/>
      <dgm:spPr/>
      <dgm:t>
        <a:bodyPr/>
        <a:lstStyle/>
        <a:p>
          <a:pPr algn="ctr" rtl="1"/>
          <a:endParaRPr lang="ar-EG"/>
        </a:p>
      </dgm:t>
    </dgm:pt>
    <dgm:pt modelId="{963D926F-F0BC-4233-BC01-FB28063DFC82}">
      <dgm:prSet phldrT="[Text]"/>
      <dgm:spPr/>
      <dgm:t>
        <a:bodyPr/>
        <a:lstStyle/>
        <a:p>
          <a:pPr algn="ctr" rtl="1"/>
          <a:r>
            <a:rPr lang="ar-EG" dirty="0" smtClean="0"/>
            <a:t>ثانيا: الحراتى</a:t>
          </a:r>
          <a:endParaRPr lang="ar-EG" dirty="0"/>
        </a:p>
      </dgm:t>
    </dgm:pt>
    <dgm:pt modelId="{462D4DB8-C766-4B0D-B5EB-37E37DAEEB15}" type="parTrans" cxnId="{6A6772F8-E607-4AF5-929A-6ECA4A91013C}">
      <dgm:prSet/>
      <dgm:spPr/>
      <dgm:t>
        <a:bodyPr/>
        <a:lstStyle/>
        <a:p>
          <a:pPr algn="ctr" rtl="1"/>
          <a:endParaRPr lang="ar-EG"/>
        </a:p>
      </dgm:t>
    </dgm:pt>
    <dgm:pt modelId="{E030F8C1-AFAB-409D-9880-171038B8D97A}" type="sibTrans" cxnId="{6A6772F8-E607-4AF5-929A-6ECA4A91013C}">
      <dgm:prSet/>
      <dgm:spPr/>
      <dgm:t>
        <a:bodyPr/>
        <a:lstStyle/>
        <a:p>
          <a:pPr algn="ctr" rtl="1"/>
          <a:endParaRPr lang="ar-EG"/>
        </a:p>
      </dgm:t>
    </dgm:pt>
    <dgm:pt modelId="{7AB12E90-0AE4-4C8C-81A5-A9E45809D451}">
      <dgm:prSet phldrT="[Text]"/>
      <dgm:spPr/>
      <dgm:t>
        <a:bodyPr/>
        <a:lstStyle/>
        <a:p>
          <a:pPr algn="ctr" rtl="1"/>
          <a:r>
            <a:rPr lang="ar-EG" dirty="0" smtClean="0"/>
            <a:t>أولا: العفير</a:t>
          </a:r>
          <a:endParaRPr lang="ar-EG" dirty="0"/>
        </a:p>
      </dgm:t>
    </dgm:pt>
    <dgm:pt modelId="{7E95367A-45B6-4871-AEDB-CE29E4AF732A}" type="parTrans" cxnId="{364D109B-49C0-4B38-B544-11584718BB7A}">
      <dgm:prSet/>
      <dgm:spPr/>
      <dgm:t>
        <a:bodyPr/>
        <a:lstStyle/>
        <a:p>
          <a:pPr algn="ctr" rtl="1"/>
          <a:endParaRPr lang="ar-EG"/>
        </a:p>
      </dgm:t>
    </dgm:pt>
    <dgm:pt modelId="{057B7989-668E-475B-86F1-DC0A2F5369B0}" type="sibTrans" cxnId="{364D109B-49C0-4B38-B544-11584718BB7A}">
      <dgm:prSet/>
      <dgm:spPr/>
      <dgm:t>
        <a:bodyPr/>
        <a:lstStyle/>
        <a:p>
          <a:pPr algn="ctr" rtl="1"/>
          <a:endParaRPr lang="ar-EG"/>
        </a:p>
      </dgm:t>
    </dgm:pt>
    <dgm:pt modelId="{2BA8DF49-281A-4773-B8BB-05F30A2BCD70}">
      <dgm:prSet phldrT="[Text]"/>
      <dgm:spPr/>
      <dgm:t>
        <a:bodyPr/>
        <a:lstStyle/>
        <a:p>
          <a:pPr algn="ctr" rtl="1"/>
          <a:r>
            <a:rPr lang="ar-EG" dirty="0" smtClean="0"/>
            <a:t>عفير بدار</a:t>
          </a:r>
          <a:endParaRPr lang="ar-EG" dirty="0"/>
        </a:p>
      </dgm:t>
    </dgm:pt>
    <dgm:pt modelId="{3A7EAB33-FB09-4AE8-B928-95C89EEC4385}" type="parTrans" cxnId="{B496B271-FE81-4C19-9460-819CD5356682}">
      <dgm:prSet/>
      <dgm:spPr/>
      <dgm:t>
        <a:bodyPr/>
        <a:lstStyle/>
        <a:p>
          <a:pPr algn="ctr" rtl="1"/>
          <a:endParaRPr lang="ar-EG"/>
        </a:p>
      </dgm:t>
    </dgm:pt>
    <dgm:pt modelId="{5821AE64-B5FD-4C50-B19C-08F7485D032B}" type="sibTrans" cxnId="{B496B271-FE81-4C19-9460-819CD5356682}">
      <dgm:prSet/>
      <dgm:spPr/>
      <dgm:t>
        <a:bodyPr/>
        <a:lstStyle/>
        <a:p>
          <a:pPr algn="ctr" rtl="1"/>
          <a:endParaRPr lang="ar-EG"/>
        </a:p>
      </dgm:t>
    </dgm:pt>
    <dgm:pt modelId="{388FE714-871D-4409-BEC9-727400FE8D6B}">
      <dgm:prSet/>
      <dgm:spPr/>
      <dgm:t>
        <a:bodyPr/>
        <a:lstStyle/>
        <a:p>
          <a:pPr algn="ctr" rtl="1"/>
          <a:r>
            <a:rPr lang="ar-EG" dirty="0" smtClean="0"/>
            <a:t>عفير بآلة التسطير</a:t>
          </a:r>
          <a:endParaRPr lang="ar-EG" dirty="0"/>
        </a:p>
      </dgm:t>
    </dgm:pt>
    <dgm:pt modelId="{40C2D759-651D-49CC-AE67-92D1033863F1}" type="parTrans" cxnId="{469944FF-1120-44C7-B6B5-0D93C40335AE}">
      <dgm:prSet/>
      <dgm:spPr/>
      <dgm:t>
        <a:bodyPr/>
        <a:lstStyle/>
        <a:p>
          <a:pPr algn="ctr" rtl="1"/>
          <a:endParaRPr lang="ar-EG"/>
        </a:p>
      </dgm:t>
    </dgm:pt>
    <dgm:pt modelId="{D3E4A367-66A3-40E8-AD52-A2E49E1DC63E}" type="sibTrans" cxnId="{469944FF-1120-44C7-B6B5-0D93C40335AE}">
      <dgm:prSet/>
      <dgm:spPr/>
      <dgm:t>
        <a:bodyPr/>
        <a:lstStyle/>
        <a:p>
          <a:pPr algn="ctr" rtl="1"/>
          <a:endParaRPr lang="ar-EG"/>
        </a:p>
      </dgm:t>
    </dgm:pt>
    <dgm:pt modelId="{9F922F99-6B18-46E4-8E34-AE50156012B5}">
      <dgm:prSet/>
      <dgm:spPr/>
      <dgm:t>
        <a:bodyPr/>
        <a:lstStyle/>
        <a:p>
          <a:pPr algn="ctr" rtl="1"/>
          <a:r>
            <a:rPr lang="ar-EG" dirty="0" smtClean="0"/>
            <a:t>زراعة القمح نقرا على خطوط القطن</a:t>
          </a:r>
          <a:endParaRPr lang="ar-EG" dirty="0"/>
        </a:p>
      </dgm:t>
    </dgm:pt>
    <dgm:pt modelId="{87A3C968-B805-452B-A5CF-9E3FBC8BB9D5}" type="parTrans" cxnId="{74ABA5C9-147E-4F77-AFCF-2C89CBACEFD6}">
      <dgm:prSet/>
      <dgm:spPr/>
      <dgm:t>
        <a:bodyPr/>
        <a:lstStyle/>
        <a:p>
          <a:pPr algn="ctr" rtl="1"/>
          <a:endParaRPr lang="ar-EG"/>
        </a:p>
      </dgm:t>
    </dgm:pt>
    <dgm:pt modelId="{C76A7376-88B5-4B6E-B2CA-03795D893A1B}" type="sibTrans" cxnId="{74ABA5C9-147E-4F77-AFCF-2C89CBACEFD6}">
      <dgm:prSet/>
      <dgm:spPr/>
      <dgm:t>
        <a:bodyPr/>
        <a:lstStyle/>
        <a:p>
          <a:pPr algn="ctr" rtl="1"/>
          <a:endParaRPr lang="ar-EG"/>
        </a:p>
      </dgm:t>
    </dgm:pt>
    <dgm:pt modelId="{ACD870C8-3D38-4BC9-AB82-EC2BEF7CB7C2}" type="pres">
      <dgm:prSet presAssocID="{87FA89A4-86CD-45EA-BB60-757146B4DD9A}" presName="hierChild1" presStyleCnt="0">
        <dgm:presLayoutVars>
          <dgm:chPref val="1"/>
          <dgm:dir/>
          <dgm:animOne val="branch"/>
          <dgm:animLvl val="lvl"/>
          <dgm:resizeHandles/>
        </dgm:presLayoutVars>
      </dgm:prSet>
      <dgm:spPr/>
      <dgm:t>
        <a:bodyPr/>
        <a:lstStyle/>
        <a:p>
          <a:pPr rtl="1"/>
          <a:endParaRPr lang="ar-EG"/>
        </a:p>
      </dgm:t>
    </dgm:pt>
    <dgm:pt modelId="{5DD01F5E-AF8C-4204-8DC7-F9D29C3FB144}" type="pres">
      <dgm:prSet presAssocID="{832A081D-E79D-4887-AD73-385A69990F05}" presName="hierRoot1" presStyleCnt="0"/>
      <dgm:spPr/>
    </dgm:pt>
    <dgm:pt modelId="{ACEE3A35-048F-4193-A279-A4254E0A97EF}" type="pres">
      <dgm:prSet presAssocID="{832A081D-E79D-4887-AD73-385A69990F05}" presName="composite" presStyleCnt="0"/>
      <dgm:spPr/>
    </dgm:pt>
    <dgm:pt modelId="{FC5A9109-A764-4D8F-98BB-72A0C289CDFC}" type="pres">
      <dgm:prSet presAssocID="{832A081D-E79D-4887-AD73-385A69990F05}" presName="background" presStyleLbl="node0" presStyleIdx="0" presStyleCnt="1"/>
      <dgm:spPr/>
    </dgm:pt>
    <dgm:pt modelId="{7AC9828C-6A6C-46A9-A680-4EFBD9620E8A}" type="pres">
      <dgm:prSet presAssocID="{832A081D-E79D-4887-AD73-385A69990F05}" presName="text" presStyleLbl="fgAcc0" presStyleIdx="0" presStyleCnt="1" custScaleX="183627">
        <dgm:presLayoutVars>
          <dgm:chPref val="3"/>
        </dgm:presLayoutVars>
      </dgm:prSet>
      <dgm:spPr/>
      <dgm:t>
        <a:bodyPr/>
        <a:lstStyle/>
        <a:p>
          <a:pPr rtl="1"/>
          <a:endParaRPr lang="ar-EG"/>
        </a:p>
      </dgm:t>
    </dgm:pt>
    <dgm:pt modelId="{A3B0FE15-7DC7-4B81-9AE3-4F4FDD9ADD85}" type="pres">
      <dgm:prSet presAssocID="{832A081D-E79D-4887-AD73-385A69990F05}" presName="hierChild2" presStyleCnt="0"/>
      <dgm:spPr/>
    </dgm:pt>
    <dgm:pt modelId="{BFE86F37-459E-4B08-99C6-0B0471040D0A}" type="pres">
      <dgm:prSet presAssocID="{462D4DB8-C766-4B0D-B5EB-37E37DAEEB15}" presName="Name10" presStyleLbl="parChTrans1D2" presStyleIdx="0" presStyleCnt="2"/>
      <dgm:spPr/>
      <dgm:t>
        <a:bodyPr/>
        <a:lstStyle/>
        <a:p>
          <a:pPr rtl="1"/>
          <a:endParaRPr lang="ar-EG"/>
        </a:p>
      </dgm:t>
    </dgm:pt>
    <dgm:pt modelId="{D81D0D97-3510-4733-AFC1-C494C8567BBA}" type="pres">
      <dgm:prSet presAssocID="{963D926F-F0BC-4233-BC01-FB28063DFC82}" presName="hierRoot2" presStyleCnt="0"/>
      <dgm:spPr/>
    </dgm:pt>
    <dgm:pt modelId="{A0F917D6-3B6A-4693-9E91-216332A3D4D3}" type="pres">
      <dgm:prSet presAssocID="{963D926F-F0BC-4233-BC01-FB28063DFC82}" presName="composite2" presStyleCnt="0"/>
      <dgm:spPr/>
    </dgm:pt>
    <dgm:pt modelId="{229C4B18-41F2-4CC3-9F20-330A750D733F}" type="pres">
      <dgm:prSet presAssocID="{963D926F-F0BC-4233-BC01-FB28063DFC82}" presName="background2" presStyleLbl="node2" presStyleIdx="0" presStyleCnt="2"/>
      <dgm:spPr/>
    </dgm:pt>
    <dgm:pt modelId="{424B076B-07E3-4CB2-93B7-18F3A161D866}" type="pres">
      <dgm:prSet presAssocID="{963D926F-F0BC-4233-BC01-FB28063DFC82}" presName="text2" presStyleLbl="fgAcc2" presStyleIdx="0" presStyleCnt="2" custScaleX="136485">
        <dgm:presLayoutVars>
          <dgm:chPref val="3"/>
        </dgm:presLayoutVars>
      </dgm:prSet>
      <dgm:spPr/>
      <dgm:t>
        <a:bodyPr/>
        <a:lstStyle/>
        <a:p>
          <a:pPr rtl="1"/>
          <a:endParaRPr lang="ar-EG"/>
        </a:p>
      </dgm:t>
    </dgm:pt>
    <dgm:pt modelId="{BDCE7B5A-9DA0-4614-879B-A1B1B038FB47}" type="pres">
      <dgm:prSet presAssocID="{963D926F-F0BC-4233-BC01-FB28063DFC82}" presName="hierChild3" presStyleCnt="0"/>
      <dgm:spPr/>
    </dgm:pt>
    <dgm:pt modelId="{E376B604-42C8-4BB3-9A1F-BF294EE200D7}" type="pres">
      <dgm:prSet presAssocID="{7E95367A-45B6-4871-AEDB-CE29E4AF732A}" presName="Name10" presStyleLbl="parChTrans1D2" presStyleIdx="1" presStyleCnt="2"/>
      <dgm:spPr/>
      <dgm:t>
        <a:bodyPr/>
        <a:lstStyle/>
        <a:p>
          <a:pPr rtl="1"/>
          <a:endParaRPr lang="ar-EG"/>
        </a:p>
      </dgm:t>
    </dgm:pt>
    <dgm:pt modelId="{2624423C-36CF-44BD-B088-75C7ADA3DA72}" type="pres">
      <dgm:prSet presAssocID="{7AB12E90-0AE4-4C8C-81A5-A9E45809D451}" presName="hierRoot2" presStyleCnt="0"/>
      <dgm:spPr/>
    </dgm:pt>
    <dgm:pt modelId="{8F1FC777-3D7F-4B82-A72B-C5757163D9F4}" type="pres">
      <dgm:prSet presAssocID="{7AB12E90-0AE4-4C8C-81A5-A9E45809D451}" presName="composite2" presStyleCnt="0"/>
      <dgm:spPr/>
    </dgm:pt>
    <dgm:pt modelId="{1AB53034-E490-4B27-AF3A-F38598627442}" type="pres">
      <dgm:prSet presAssocID="{7AB12E90-0AE4-4C8C-81A5-A9E45809D451}" presName="background2" presStyleLbl="node2" presStyleIdx="1" presStyleCnt="2"/>
      <dgm:spPr/>
    </dgm:pt>
    <dgm:pt modelId="{97433152-0031-4CF2-9703-279232D8C788}" type="pres">
      <dgm:prSet presAssocID="{7AB12E90-0AE4-4C8C-81A5-A9E45809D451}" presName="text2" presStyleLbl="fgAcc2" presStyleIdx="1" presStyleCnt="2">
        <dgm:presLayoutVars>
          <dgm:chPref val="3"/>
        </dgm:presLayoutVars>
      </dgm:prSet>
      <dgm:spPr/>
      <dgm:t>
        <a:bodyPr/>
        <a:lstStyle/>
        <a:p>
          <a:pPr rtl="1"/>
          <a:endParaRPr lang="ar-EG"/>
        </a:p>
      </dgm:t>
    </dgm:pt>
    <dgm:pt modelId="{46C987F9-013F-4C9E-AD98-ED31864E8E8F}" type="pres">
      <dgm:prSet presAssocID="{7AB12E90-0AE4-4C8C-81A5-A9E45809D451}" presName="hierChild3" presStyleCnt="0"/>
      <dgm:spPr/>
    </dgm:pt>
    <dgm:pt modelId="{730E9D81-ED1B-4332-A665-4D162FAC5B9F}" type="pres">
      <dgm:prSet presAssocID="{3A7EAB33-FB09-4AE8-B928-95C89EEC4385}" presName="Name17" presStyleLbl="parChTrans1D3" presStyleIdx="0" presStyleCnt="1"/>
      <dgm:spPr/>
      <dgm:t>
        <a:bodyPr/>
        <a:lstStyle/>
        <a:p>
          <a:pPr rtl="1"/>
          <a:endParaRPr lang="ar-EG"/>
        </a:p>
      </dgm:t>
    </dgm:pt>
    <dgm:pt modelId="{1932EB67-5396-448F-9753-76986796DA87}" type="pres">
      <dgm:prSet presAssocID="{2BA8DF49-281A-4773-B8BB-05F30A2BCD70}" presName="hierRoot3" presStyleCnt="0"/>
      <dgm:spPr/>
    </dgm:pt>
    <dgm:pt modelId="{B7849F88-7FC3-4728-B915-2C27256042D5}" type="pres">
      <dgm:prSet presAssocID="{2BA8DF49-281A-4773-B8BB-05F30A2BCD70}" presName="composite3" presStyleCnt="0"/>
      <dgm:spPr/>
    </dgm:pt>
    <dgm:pt modelId="{A28F5134-46C4-481E-A68F-8DA423E107E3}" type="pres">
      <dgm:prSet presAssocID="{2BA8DF49-281A-4773-B8BB-05F30A2BCD70}" presName="background3" presStyleLbl="node3" presStyleIdx="0" presStyleCnt="1"/>
      <dgm:spPr/>
    </dgm:pt>
    <dgm:pt modelId="{3538A108-527B-4681-B336-016F0F5467C7}" type="pres">
      <dgm:prSet presAssocID="{2BA8DF49-281A-4773-B8BB-05F30A2BCD70}" presName="text3" presStyleLbl="fgAcc3" presStyleIdx="0" presStyleCnt="1">
        <dgm:presLayoutVars>
          <dgm:chPref val="3"/>
        </dgm:presLayoutVars>
      </dgm:prSet>
      <dgm:spPr/>
      <dgm:t>
        <a:bodyPr/>
        <a:lstStyle/>
        <a:p>
          <a:pPr rtl="1"/>
          <a:endParaRPr lang="ar-EG"/>
        </a:p>
      </dgm:t>
    </dgm:pt>
    <dgm:pt modelId="{D6E43C4E-B2C6-4632-960C-BD9C6B93A7DD}" type="pres">
      <dgm:prSet presAssocID="{2BA8DF49-281A-4773-B8BB-05F30A2BCD70}" presName="hierChild4" presStyleCnt="0"/>
      <dgm:spPr/>
    </dgm:pt>
    <dgm:pt modelId="{4C2A1BF4-DAA4-4FAF-8809-932E21E0DD71}" type="pres">
      <dgm:prSet presAssocID="{40C2D759-651D-49CC-AE67-92D1033863F1}" presName="Name23" presStyleLbl="parChTrans1D4" presStyleIdx="0" presStyleCnt="2"/>
      <dgm:spPr/>
      <dgm:t>
        <a:bodyPr/>
        <a:lstStyle/>
        <a:p>
          <a:pPr rtl="1"/>
          <a:endParaRPr lang="ar-EG"/>
        </a:p>
      </dgm:t>
    </dgm:pt>
    <dgm:pt modelId="{15729584-9C4A-404A-81BE-B875A9C493D2}" type="pres">
      <dgm:prSet presAssocID="{388FE714-871D-4409-BEC9-727400FE8D6B}" presName="hierRoot4" presStyleCnt="0"/>
      <dgm:spPr/>
    </dgm:pt>
    <dgm:pt modelId="{429C4DCD-A3FD-4F97-80F4-A00D3D28500A}" type="pres">
      <dgm:prSet presAssocID="{388FE714-871D-4409-BEC9-727400FE8D6B}" presName="composite4" presStyleCnt="0"/>
      <dgm:spPr/>
    </dgm:pt>
    <dgm:pt modelId="{A373DEEC-C2EE-4DC6-A4FA-7A795C5148D4}" type="pres">
      <dgm:prSet presAssocID="{388FE714-871D-4409-BEC9-727400FE8D6B}" presName="background4" presStyleLbl="node4" presStyleIdx="0" presStyleCnt="2"/>
      <dgm:spPr/>
    </dgm:pt>
    <dgm:pt modelId="{A2B79FD6-76B4-4367-BE1C-2464F3716EBD}" type="pres">
      <dgm:prSet presAssocID="{388FE714-871D-4409-BEC9-727400FE8D6B}" presName="text4" presStyleLbl="fgAcc4" presStyleIdx="0" presStyleCnt="2" custScaleX="170265">
        <dgm:presLayoutVars>
          <dgm:chPref val="3"/>
        </dgm:presLayoutVars>
      </dgm:prSet>
      <dgm:spPr/>
      <dgm:t>
        <a:bodyPr/>
        <a:lstStyle/>
        <a:p>
          <a:pPr rtl="1"/>
          <a:endParaRPr lang="ar-EG"/>
        </a:p>
      </dgm:t>
    </dgm:pt>
    <dgm:pt modelId="{7A51B338-885D-4718-8B90-D95FF1B24FEB}" type="pres">
      <dgm:prSet presAssocID="{388FE714-871D-4409-BEC9-727400FE8D6B}" presName="hierChild5" presStyleCnt="0"/>
      <dgm:spPr/>
    </dgm:pt>
    <dgm:pt modelId="{AE7689F3-82E6-4F65-9A0D-A3BD3047A4C3}" type="pres">
      <dgm:prSet presAssocID="{87A3C968-B805-452B-A5CF-9E3FBC8BB9D5}" presName="Name23" presStyleLbl="parChTrans1D4" presStyleIdx="1" presStyleCnt="2"/>
      <dgm:spPr/>
      <dgm:t>
        <a:bodyPr/>
        <a:lstStyle/>
        <a:p>
          <a:pPr rtl="1"/>
          <a:endParaRPr lang="ar-EG"/>
        </a:p>
      </dgm:t>
    </dgm:pt>
    <dgm:pt modelId="{7BA0609E-B9E2-47AE-8ECB-1AEE307915D3}" type="pres">
      <dgm:prSet presAssocID="{9F922F99-6B18-46E4-8E34-AE50156012B5}" presName="hierRoot4" presStyleCnt="0"/>
      <dgm:spPr/>
    </dgm:pt>
    <dgm:pt modelId="{72E64103-4843-48BC-A089-DE6E8AA9465C}" type="pres">
      <dgm:prSet presAssocID="{9F922F99-6B18-46E4-8E34-AE50156012B5}" presName="composite4" presStyleCnt="0"/>
      <dgm:spPr/>
    </dgm:pt>
    <dgm:pt modelId="{212AF9A2-AC38-48D7-B72A-6CF9314F6974}" type="pres">
      <dgm:prSet presAssocID="{9F922F99-6B18-46E4-8E34-AE50156012B5}" presName="background4" presStyleLbl="node4" presStyleIdx="1" presStyleCnt="2"/>
      <dgm:spPr/>
    </dgm:pt>
    <dgm:pt modelId="{2C61C2B0-32DE-4DBA-92E3-E8F703CDC5B1}" type="pres">
      <dgm:prSet presAssocID="{9F922F99-6B18-46E4-8E34-AE50156012B5}" presName="text4" presStyleLbl="fgAcc4" presStyleIdx="1" presStyleCnt="2" custScaleX="274821">
        <dgm:presLayoutVars>
          <dgm:chPref val="3"/>
        </dgm:presLayoutVars>
      </dgm:prSet>
      <dgm:spPr/>
      <dgm:t>
        <a:bodyPr/>
        <a:lstStyle/>
        <a:p>
          <a:pPr rtl="1"/>
          <a:endParaRPr lang="ar-EG"/>
        </a:p>
      </dgm:t>
    </dgm:pt>
    <dgm:pt modelId="{949304B3-A945-421A-BCBF-C3B721DF7DFE}" type="pres">
      <dgm:prSet presAssocID="{9F922F99-6B18-46E4-8E34-AE50156012B5}" presName="hierChild5" presStyleCnt="0"/>
      <dgm:spPr/>
    </dgm:pt>
  </dgm:ptLst>
  <dgm:cxnLst>
    <dgm:cxn modelId="{5F836A78-07F9-49C8-88C0-4081FF5AF9AB}" type="presOf" srcId="{832A081D-E79D-4887-AD73-385A69990F05}" destId="{7AC9828C-6A6C-46A9-A680-4EFBD9620E8A}" srcOrd="0" destOrd="0" presId="urn:microsoft.com/office/officeart/2005/8/layout/hierarchy1"/>
    <dgm:cxn modelId="{364D109B-49C0-4B38-B544-11584718BB7A}" srcId="{832A081D-E79D-4887-AD73-385A69990F05}" destId="{7AB12E90-0AE4-4C8C-81A5-A9E45809D451}" srcOrd="1" destOrd="0" parTransId="{7E95367A-45B6-4871-AEDB-CE29E4AF732A}" sibTransId="{057B7989-668E-475B-86F1-DC0A2F5369B0}"/>
    <dgm:cxn modelId="{A1817682-9ECA-44A0-9032-64FD1471FCF8}" type="presOf" srcId="{9F922F99-6B18-46E4-8E34-AE50156012B5}" destId="{2C61C2B0-32DE-4DBA-92E3-E8F703CDC5B1}" srcOrd="0" destOrd="0" presId="urn:microsoft.com/office/officeart/2005/8/layout/hierarchy1"/>
    <dgm:cxn modelId="{0778ADC2-1399-4893-8A72-8294B626D1E0}" type="presOf" srcId="{87FA89A4-86CD-45EA-BB60-757146B4DD9A}" destId="{ACD870C8-3D38-4BC9-AB82-EC2BEF7CB7C2}" srcOrd="0" destOrd="0" presId="urn:microsoft.com/office/officeart/2005/8/layout/hierarchy1"/>
    <dgm:cxn modelId="{3F581BC6-3B77-4C12-8B9C-A243CB2C2A60}" type="presOf" srcId="{2BA8DF49-281A-4773-B8BB-05F30A2BCD70}" destId="{3538A108-527B-4681-B336-016F0F5467C7}" srcOrd="0" destOrd="0" presId="urn:microsoft.com/office/officeart/2005/8/layout/hierarchy1"/>
    <dgm:cxn modelId="{B1B5FD3E-CF9D-4CF1-BDB3-4656778EC2B7}" type="presOf" srcId="{40C2D759-651D-49CC-AE67-92D1033863F1}" destId="{4C2A1BF4-DAA4-4FAF-8809-932E21E0DD71}" srcOrd="0" destOrd="0" presId="urn:microsoft.com/office/officeart/2005/8/layout/hierarchy1"/>
    <dgm:cxn modelId="{5732B3C7-8A5B-40F5-AE18-8F04B18E6435}" type="presOf" srcId="{462D4DB8-C766-4B0D-B5EB-37E37DAEEB15}" destId="{BFE86F37-459E-4B08-99C6-0B0471040D0A}" srcOrd="0" destOrd="0" presId="urn:microsoft.com/office/officeart/2005/8/layout/hierarchy1"/>
    <dgm:cxn modelId="{469944FF-1120-44C7-B6B5-0D93C40335AE}" srcId="{2BA8DF49-281A-4773-B8BB-05F30A2BCD70}" destId="{388FE714-871D-4409-BEC9-727400FE8D6B}" srcOrd="0" destOrd="0" parTransId="{40C2D759-651D-49CC-AE67-92D1033863F1}" sibTransId="{D3E4A367-66A3-40E8-AD52-A2E49E1DC63E}"/>
    <dgm:cxn modelId="{8476970D-2FCE-4002-B183-1C562FD68091}" type="presOf" srcId="{87A3C968-B805-452B-A5CF-9E3FBC8BB9D5}" destId="{AE7689F3-82E6-4F65-9A0D-A3BD3047A4C3}" srcOrd="0" destOrd="0" presId="urn:microsoft.com/office/officeart/2005/8/layout/hierarchy1"/>
    <dgm:cxn modelId="{6A6772F8-E607-4AF5-929A-6ECA4A91013C}" srcId="{832A081D-E79D-4887-AD73-385A69990F05}" destId="{963D926F-F0BC-4233-BC01-FB28063DFC82}" srcOrd="0" destOrd="0" parTransId="{462D4DB8-C766-4B0D-B5EB-37E37DAEEB15}" sibTransId="{E030F8C1-AFAB-409D-9880-171038B8D97A}"/>
    <dgm:cxn modelId="{D396D22E-19F7-445A-A557-99F017970377}" type="presOf" srcId="{3A7EAB33-FB09-4AE8-B928-95C89EEC4385}" destId="{730E9D81-ED1B-4332-A665-4D162FAC5B9F}" srcOrd="0" destOrd="0" presId="urn:microsoft.com/office/officeart/2005/8/layout/hierarchy1"/>
    <dgm:cxn modelId="{8BB101D0-9788-470A-A7C6-2F6CBAAA9C32}" type="presOf" srcId="{7AB12E90-0AE4-4C8C-81A5-A9E45809D451}" destId="{97433152-0031-4CF2-9703-279232D8C788}" srcOrd="0" destOrd="0" presId="urn:microsoft.com/office/officeart/2005/8/layout/hierarchy1"/>
    <dgm:cxn modelId="{255343A0-0A18-48A0-888C-A099982AF44E}" type="presOf" srcId="{388FE714-871D-4409-BEC9-727400FE8D6B}" destId="{A2B79FD6-76B4-4367-BE1C-2464F3716EBD}" srcOrd="0" destOrd="0" presId="urn:microsoft.com/office/officeart/2005/8/layout/hierarchy1"/>
    <dgm:cxn modelId="{A3549D84-2EAA-4C90-B65B-2832188FC76A}" srcId="{87FA89A4-86CD-45EA-BB60-757146B4DD9A}" destId="{832A081D-E79D-4887-AD73-385A69990F05}" srcOrd="0" destOrd="0" parTransId="{AF5FD8BE-697C-4F19-9239-1F3F1DFBBE04}" sibTransId="{4FDCDD34-39EC-476F-BE7A-01EE21F31620}"/>
    <dgm:cxn modelId="{35870CAE-7CDC-45B2-900B-101A5E41D79C}" type="presOf" srcId="{963D926F-F0BC-4233-BC01-FB28063DFC82}" destId="{424B076B-07E3-4CB2-93B7-18F3A161D866}" srcOrd="0" destOrd="0" presId="urn:microsoft.com/office/officeart/2005/8/layout/hierarchy1"/>
    <dgm:cxn modelId="{74ABA5C9-147E-4F77-AFCF-2C89CBACEFD6}" srcId="{388FE714-871D-4409-BEC9-727400FE8D6B}" destId="{9F922F99-6B18-46E4-8E34-AE50156012B5}" srcOrd="0" destOrd="0" parTransId="{87A3C968-B805-452B-A5CF-9E3FBC8BB9D5}" sibTransId="{C76A7376-88B5-4B6E-B2CA-03795D893A1B}"/>
    <dgm:cxn modelId="{B496B271-FE81-4C19-9460-819CD5356682}" srcId="{7AB12E90-0AE4-4C8C-81A5-A9E45809D451}" destId="{2BA8DF49-281A-4773-B8BB-05F30A2BCD70}" srcOrd="0" destOrd="0" parTransId="{3A7EAB33-FB09-4AE8-B928-95C89EEC4385}" sibTransId="{5821AE64-B5FD-4C50-B19C-08F7485D032B}"/>
    <dgm:cxn modelId="{5A4BBF67-D054-4173-95B8-5C51A149623A}" type="presOf" srcId="{7E95367A-45B6-4871-AEDB-CE29E4AF732A}" destId="{E376B604-42C8-4BB3-9A1F-BF294EE200D7}" srcOrd="0" destOrd="0" presId="urn:microsoft.com/office/officeart/2005/8/layout/hierarchy1"/>
    <dgm:cxn modelId="{6FBA1003-66DB-40A8-BAE3-5E9858648829}" type="presParOf" srcId="{ACD870C8-3D38-4BC9-AB82-EC2BEF7CB7C2}" destId="{5DD01F5E-AF8C-4204-8DC7-F9D29C3FB144}" srcOrd="0" destOrd="0" presId="urn:microsoft.com/office/officeart/2005/8/layout/hierarchy1"/>
    <dgm:cxn modelId="{09BC5314-1782-435D-A973-9E8F9E136577}" type="presParOf" srcId="{5DD01F5E-AF8C-4204-8DC7-F9D29C3FB144}" destId="{ACEE3A35-048F-4193-A279-A4254E0A97EF}" srcOrd="0" destOrd="0" presId="urn:microsoft.com/office/officeart/2005/8/layout/hierarchy1"/>
    <dgm:cxn modelId="{CCD1412D-CF24-464D-8274-9FB676F44C5E}" type="presParOf" srcId="{ACEE3A35-048F-4193-A279-A4254E0A97EF}" destId="{FC5A9109-A764-4D8F-98BB-72A0C289CDFC}" srcOrd="0" destOrd="0" presId="urn:microsoft.com/office/officeart/2005/8/layout/hierarchy1"/>
    <dgm:cxn modelId="{153AA910-5310-4A5B-820F-F4562F992294}" type="presParOf" srcId="{ACEE3A35-048F-4193-A279-A4254E0A97EF}" destId="{7AC9828C-6A6C-46A9-A680-4EFBD9620E8A}" srcOrd="1" destOrd="0" presId="urn:microsoft.com/office/officeart/2005/8/layout/hierarchy1"/>
    <dgm:cxn modelId="{61ACE5CB-21F9-4C66-A0F6-22775DD54B58}" type="presParOf" srcId="{5DD01F5E-AF8C-4204-8DC7-F9D29C3FB144}" destId="{A3B0FE15-7DC7-4B81-9AE3-4F4FDD9ADD85}" srcOrd="1" destOrd="0" presId="urn:microsoft.com/office/officeart/2005/8/layout/hierarchy1"/>
    <dgm:cxn modelId="{94A45B9E-7C6D-4301-B493-E46EFD99A6F2}" type="presParOf" srcId="{A3B0FE15-7DC7-4B81-9AE3-4F4FDD9ADD85}" destId="{BFE86F37-459E-4B08-99C6-0B0471040D0A}" srcOrd="0" destOrd="0" presId="urn:microsoft.com/office/officeart/2005/8/layout/hierarchy1"/>
    <dgm:cxn modelId="{C8C3A112-571E-42B0-B26D-F89278E879FA}" type="presParOf" srcId="{A3B0FE15-7DC7-4B81-9AE3-4F4FDD9ADD85}" destId="{D81D0D97-3510-4733-AFC1-C494C8567BBA}" srcOrd="1" destOrd="0" presId="urn:microsoft.com/office/officeart/2005/8/layout/hierarchy1"/>
    <dgm:cxn modelId="{CE39586B-C4A2-470D-B1B5-6E05CE416875}" type="presParOf" srcId="{D81D0D97-3510-4733-AFC1-C494C8567BBA}" destId="{A0F917D6-3B6A-4693-9E91-216332A3D4D3}" srcOrd="0" destOrd="0" presId="urn:microsoft.com/office/officeart/2005/8/layout/hierarchy1"/>
    <dgm:cxn modelId="{3BE6C188-30FC-4B92-8456-E07F2FDB5316}" type="presParOf" srcId="{A0F917D6-3B6A-4693-9E91-216332A3D4D3}" destId="{229C4B18-41F2-4CC3-9F20-330A750D733F}" srcOrd="0" destOrd="0" presId="urn:microsoft.com/office/officeart/2005/8/layout/hierarchy1"/>
    <dgm:cxn modelId="{320400CA-F95D-4DC0-9B4F-0103D53818B6}" type="presParOf" srcId="{A0F917D6-3B6A-4693-9E91-216332A3D4D3}" destId="{424B076B-07E3-4CB2-93B7-18F3A161D866}" srcOrd="1" destOrd="0" presId="urn:microsoft.com/office/officeart/2005/8/layout/hierarchy1"/>
    <dgm:cxn modelId="{2AE650E6-BE21-4045-8FB1-FDF0C9B8640B}" type="presParOf" srcId="{D81D0D97-3510-4733-AFC1-C494C8567BBA}" destId="{BDCE7B5A-9DA0-4614-879B-A1B1B038FB47}" srcOrd="1" destOrd="0" presId="urn:microsoft.com/office/officeart/2005/8/layout/hierarchy1"/>
    <dgm:cxn modelId="{F0B0AEA5-2EEC-46D1-B1B7-2A1703F5C824}" type="presParOf" srcId="{A3B0FE15-7DC7-4B81-9AE3-4F4FDD9ADD85}" destId="{E376B604-42C8-4BB3-9A1F-BF294EE200D7}" srcOrd="2" destOrd="0" presId="urn:microsoft.com/office/officeart/2005/8/layout/hierarchy1"/>
    <dgm:cxn modelId="{6F5AA6DE-54A2-4C63-856A-EE6EE772ECBE}" type="presParOf" srcId="{A3B0FE15-7DC7-4B81-9AE3-4F4FDD9ADD85}" destId="{2624423C-36CF-44BD-B088-75C7ADA3DA72}" srcOrd="3" destOrd="0" presId="urn:microsoft.com/office/officeart/2005/8/layout/hierarchy1"/>
    <dgm:cxn modelId="{53510E84-86E2-47DF-81F0-75EAC73264C1}" type="presParOf" srcId="{2624423C-36CF-44BD-B088-75C7ADA3DA72}" destId="{8F1FC777-3D7F-4B82-A72B-C5757163D9F4}" srcOrd="0" destOrd="0" presId="urn:microsoft.com/office/officeart/2005/8/layout/hierarchy1"/>
    <dgm:cxn modelId="{071B115C-ED98-48FA-AE82-A0F1126568BB}" type="presParOf" srcId="{8F1FC777-3D7F-4B82-A72B-C5757163D9F4}" destId="{1AB53034-E490-4B27-AF3A-F38598627442}" srcOrd="0" destOrd="0" presId="urn:microsoft.com/office/officeart/2005/8/layout/hierarchy1"/>
    <dgm:cxn modelId="{23AEF500-CB34-49B0-8083-36E98B8A57C0}" type="presParOf" srcId="{8F1FC777-3D7F-4B82-A72B-C5757163D9F4}" destId="{97433152-0031-4CF2-9703-279232D8C788}" srcOrd="1" destOrd="0" presId="urn:microsoft.com/office/officeart/2005/8/layout/hierarchy1"/>
    <dgm:cxn modelId="{1F6E442C-E9D7-47AB-80F0-1CF7883558F9}" type="presParOf" srcId="{2624423C-36CF-44BD-B088-75C7ADA3DA72}" destId="{46C987F9-013F-4C9E-AD98-ED31864E8E8F}" srcOrd="1" destOrd="0" presId="urn:microsoft.com/office/officeart/2005/8/layout/hierarchy1"/>
    <dgm:cxn modelId="{861B8410-95C7-4C2E-A099-86A7FCE78C9A}" type="presParOf" srcId="{46C987F9-013F-4C9E-AD98-ED31864E8E8F}" destId="{730E9D81-ED1B-4332-A665-4D162FAC5B9F}" srcOrd="0" destOrd="0" presId="urn:microsoft.com/office/officeart/2005/8/layout/hierarchy1"/>
    <dgm:cxn modelId="{CEBB22BF-B3AA-4C91-B9BC-4BDE9B3220A2}" type="presParOf" srcId="{46C987F9-013F-4C9E-AD98-ED31864E8E8F}" destId="{1932EB67-5396-448F-9753-76986796DA87}" srcOrd="1" destOrd="0" presId="urn:microsoft.com/office/officeart/2005/8/layout/hierarchy1"/>
    <dgm:cxn modelId="{ABE8F1F3-E447-4894-BD6B-8BF2D42E4B05}" type="presParOf" srcId="{1932EB67-5396-448F-9753-76986796DA87}" destId="{B7849F88-7FC3-4728-B915-2C27256042D5}" srcOrd="0" destOrd="0" presId="urn:microsoft.com/office/officeart/2005/8/layout/hierarchy1"/>
    <dgm:cxn modelId="{B0FED8AD-A240-4B08-B1F1-45D63C3F3269}" type="presParOf" srcId="{B7849F88-7FC3-4728-B915-2C27256042D5}" destId="{A28F5134-46C4-481E-A68F-8DA423E107E3}" srcOrd="0" destOrd="0" presId="urn:microsoft.com/office/officeart/2005/8/layout/hierarchy1"/>
    <dgm:cxn modelId="{510CF8C1-5746-4BEA-BFC0-6CB3B469A91A}" type="presParOf" srcId="{B7849F88-7FC3-4728-B915-2C27256042D5}" destId="{3538A108-527B-4681-B336-016F0F5467C7}" srcOrd="1" destOrd="0" presId="urn:microsoft.com/office/officeart/2005/8/layout/hierarchy1"/>
    <dgm:cxn modelId="{062F98D3-A313-40E8-89AE-55FFDD9459BC}" type="presParOf" srcId="{1932EB67-5396-448F-9753-76986796DA87}" destId="{D6E43C4E-B2C6-4632-960C-BD9C6B93A7DD}" srcOrd="1" destOrd="0" presId="urn:microsoft.com/office/officeart/2005/8/layout/hierarchy1"/>
    <dgm:cxn modelId="{9B8F29D8-37A5-4E5D-A892-D3E172C625C5}" type="presParOf" srcId="{D6E43C4E-B2C6-4632-960C-BD9C6B93A7DD}" destId="{4C2A1BF4-DAA4-4FAF-8809-932E21E0DD71}" srcOrd="0" destOrd="0" presId="urn:microsoft.com/office/officeart/2005/8/layout/hierarchy1"/>
    <dgm:cxn modelId="{45279A2E-B3A7-45F8-84D7-F7F21A2D013A}" type="presParOf" srcId="{D6E43C4E-B2C6-4632-960C-BD9C6B93A7DD}" destId="{15729584-9C4A-404A-81BE-B875A9C493D2}" srcOrd="1" destOrd="0" presId="urn:microsoft.com/office/officeart/2005/8/layout/hierarchy1"/>
    <dgm:cxn modelId="{EEBDB381-90BF-4B1D-8B22-0539623E1B44}" type="presParOf" srcId="{15729584-9C4A-404A-81BE-B875A9C493D2}" destId="{429C4DCD-A3FD-4F97-80F4-A00D3D28500A}" srcOrd="0" destOrd="0" presId="urn:microsoft.com/office/officeart/2005/8/layout/hierarchy1"/>
    <dgm:cxn modelId="{8C1C3783-10BF-4D1F-8B39-6C3E39AB3485}" type="presParOf" srcId="{429C4DCD-A3FD-4F97-80F4-A00D3D28500A}" destId="{A373DEEC-C2EE-4DC6-A4FA-7A795C5148D4}" srcOrd="0" destOrd="0" presId="urn:microsoft.com/office/officeart/2005/8/layout/hierarchy1"/>
    <dgm:cxn modelId="{CA3D3C1C-420C-415E-9AB0-2CA64422FDD0}" type="presParOf" srcId="{429C4DCD-A3FD-4F97-80F4-A00D3D28500A}" destId="{A2B79FD6-76B4-4367-BE1C-2464F3716EBD}" srcOrd="1" destOrd="0" presId="urn:microsoft.com/office/officeart/2005/8/layout/hierarchy1"/>
    <dgm:cxn modelId="{88611505-ED08-4976-83F1-D5D1CB6C24E7}" type="presParOf" srcId="{15729584-9C4A-404A-81BE-B875A9C493D2}" destId="{7A51B338-885D-4718-8B90-D95FF1B24FEB}" srcOrd="1" destOrd="0" presId="urn:microsoft.com/office/officeart/2005/8/layout/hierarchy1"/>
    <dgm:cxn modelId="{866A232C-F317-4BB8-A937-479B156161C0}" type="presParOf" srcId="{7A51B338-885D-4718-8B90-D95FF1B24FEB}" destId="{AE7689F3-82E6-4F65-9A0D-A3BD3047A4C3}" srcOrd="0" destOrd="0" presId="urn:microsoft.com/office/officeart/2005/8/layout/hierarchy1"/>
    <dgm:cxn modelId="{31079523-A658-4AA2-9BF7-E5223880D3D1}" type="presParOf" srcId="{7A51B338-885D-4718-8B90-D95FF1B24FEB}" destId="{7BA0609E-B9E2-47AE-8ECB-1AEE307915D3}" srcOrd="1" destOrd="0" presId="urn:microsoft.com/office/officeart/2005/8/layout/hierarchy1"/>
    <dgm:cxn modelId="{36984CDA-2E1E-4DF3-99AB-1796DF5105AC}" type="presParOf" srcId="{7BA0609E-B9E2-47AE-8ECB-1AEE307915D3}" destId="{72E64103-4843-48BC-A089-DE6E8AA9465C}" srcOrd="0" destOrd="0" presId="urn:microsoft.com/office/officeart/2005/8/layout/hierarchy1"/>
    <dgm:cxn modelId="{73813E71-493B-4CB2-99CF-9E3E7F7F86B7}" type="presParOf" srcId="{72E64103-4843-48BC-A089-DE6E8AA9465C}" destId="{212AF9A2-AC38-48D7-B72A-6CF9314F6974}" srcOrd="0" destOrd="0" presId="urn:microsoft.com/office/officeart/2005/8/layout/hierarchy1"/>
    <dgm:cxn modelId="{2116DAC2-791D-43F3-95A5-A5B032B4C9AE}" type="presParOf" srcId="{72E64103-4843-48BC-A089-DE6E8AA9465C}" destId="{2C61C2B0-32DE-4DBA-92E3-E8F703CDC5B1}" srcOrd="1" destOrd="0" presId="urn:microsoft.com/office/officeart/2005/8/layout/hierarchy1"/>
    <dgm:cxn modelId="{64026DD9-0560-4DB0-9E20-08681F12C741}" type="presParOf" srcId="{7BA0609E-B9E2-47AE-8ECB-1AEE307915D3}" destId="{949304B3-A945-421A-BCBF-C3B721DF7D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7689F3-82E6-4F65-9A0D-A3BD3047A4C3}">
      <dsp:nvSpPr>
        <dsp:cNvPr id="0" name=""/>
        <dsp:cNvSpPr/>
      </dsp:nvSpPr>
      <dsp:spPr>
        <a:xfrm>
          <a:off x="3746338" y="5031713"/>
          <a:ext cx="91440" cy="428803"/>
        </a:xfrm>
        <a:custGeom>
          <a:avLst/>
          <a:gdLst/>
          <a:ahLst/>
          <a:cxnLst/>
          <a:rect l="0" t="0" r="0" b="0"/>
          <a:pathLst>
            <a:path>
              <a:moveTo>
                <a:pt x="45720" y="0"/>
              </a:moveTo>
              <a:lnTo>
                <a:pt x="45720" y="4288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2A1BF4-DAA4-4FAF-8809-932E21E0DD71}">
      <dsp:nvSpPr>
        <dsp:cNvPr id="0" name=""/>
        <dsp:cNvSpPr/>
      </dsp:nvSpPr>
      <dsp:spPr>
        <a:xfrm>
          <a:off x="3746338" y="3666669"/>
          <a:ext cx="91440" cy="428803"/>
        </a:xfrm>
        <a:custGeom>
          <a:avLst/>
          <a:gdLst/>
          <a:ahLst/>
          <a:cxnLst/>
          <a:rect l="0" t="0" r="0" b="0"/>
          <a:pathLst>
            <a:path>
              <a:moveTo>
                <a:pt x="45720" y="0"/>
              </a:moveTo>
              <a:lnTo>
                <a:pt x="45720" y="4288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0E9D81-ED1B-4332-A665-4D162FAC5B9F}">
      <dsp:nvSpPr>
        <dsp:cNvPr id="0" name=""/>
        <dsp:cNvSpPr/>
      </dsp:nvSpPr>
      <dsp:spPr>
        <a:xfrm>
          <a:off x="3746338" y="2301624"/>
          <a:ext cx="91440" cy="428803"/>
        </a:xfrm>
        <a:custGeom>
          <a:avLst/>
          <a:gdLst/>
          <a:ahLst/>
          <a:cxnLst/>
          <a:rect l="0" t="0" r="0" b="0"/>
          <a:pathLst>
            <a:path>
              <a:moveTo>
                <a:pt x="45720" y="0"/>
              </a:moveTo>
              <a:lnTo>
                <a:pt x="45720" y="4288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76B604-42C8-4BB3-9A1F-BF294EE200D7}">
      <dsp:nvSpPr>
        <dsp:cNvPr id="0" name=""/>
        <dsp:cNvSpPr/>
      </dsp:nvSpPr>
      <dsp:spPr>
        <a:xfrm>
          <a:off x="2622072" y="936580"/>
          <a:ext cx="1169986" cy="428803"/>
        </a:xfrm>
        <a:custGeom>
          <a:avLst/>
          <a:gdLst/>
          <a:ahLst/>
          <a:cxnLst/>
          <a:rect l="0" t="0" r="0" b="0"/>
          <a:pathLst>
            <a:path>
              <a:moveTo>
                <a:pt x="0" y="0"/>
              </a:moveTo>
              <a:lnTo>
                <a:pt x="0" y="292216"/>
              </a:lnTo>
              <a:lnTo>
                <a:pt x="1169986" y="292216"/>
              </a:lnTo>
              <a:lnTo>
                <a:pt x="1169986" y="4288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E86F37-459E-4B08-99C6-0B0471040D0A}">
      <dsp:nvSpPr>
        <dsp:cNvPr id="0" name=""/>
        <dsp:cNvSpPr/>
      </dsp:nvSpPr>
      <dsp:spPr>
        <a:xfrm>
          <a:off x="1721053" y="936580"/>
          <a:ext cx="901019" cy="428803"/>
        </a:xfrm>
        <a:custGeom>
          <a:avLst/>
          <a:gdLst/>
          <a:ahLst/>
          <a:cxnLst/>
          <a:rect l="0" t="0" r="0" b="0"/>
          <a:pathLst>
            <a:path>
              <a:moveTo>
                <a:pt x="901019" y="0"/>
              </a:moveTo>
              <a:lnTo>
                <a:pt x="901019" y="292216"/>
              </a:lnTo>
              <a:lnTo>
                <a:pt x="0" y="292216"/>
              </a:lnTo>
              <a:lnTo>
                <a:pt x="0" y="4288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5A9109-A764-4D8F-98BB-72A0C289CDFC}">
      <dsp:nvSpPr>
        <dsp:cNvPr id="0" name=""/>
        <dsp:cNvSpPr/>
      </dsp:nvSpPr>
      <dsp:spPr>
        <a:xfrm>
          <a:off x="1268378" y="339"/>
          <a:ext cx="2707388" cy="9362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C9828C-6A6C-46A9-A680-4EFBD9620E8A}">
      <dsp:nvSpPr>
        <dsp:cNvPr id="0" name=""/>
        <dsp:cNvSpPr/>
      </dsp:nvSpPr>
      <dsp:spPr>
        <a:xfrm>
          <a:off x="1432200" y="155969"/>
          <a:ext cx="2707388" cy="9362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EG" sz="2500" kern="1200" dirty="0" smtClean="0"/>
            <a:t>طرق زراعة القمح</a:t>
          </a:r>
          <a:endParaRPr lang="ar-EG" sz="2500" kern="1200" dirty="0"/>
        </a:p>
      </dsp:txBody>
      <dsp:txXfrm>
        <a:off x="1459622" y="183391"/>
        <a:ext cx="2652544" cy="881397"/>
      </dsp:txXfrm>
    </dsp:sp>
    <dsp:sp modelId="{229C4B18-41F2-4CC3-9F20-330A750D733F}">
      <dsp:nvSpPr>
        <dsp:cNvPr id="0" name=""/>
        <dsp:cNvSpPr/>
      </dsp:nvSpPr>
      <dsp:spPr>
        <a:xfrm>
          <a:off x="714889" y="1365383"/>
          <a:ext cx="2012328" cy="9362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4B076B-07E3-4CB2-93B7-18F3A161D866}">
      <dsp:nvSpPr>
        <dsp:cNvPr id="0" name=""/>
        <dsp:cNvSpPr/>
      </dsp:nvSpPr>
      <dsp:spPr>
        <a:xfrm>
          <a:off x="878710" y="1521014"/>
          <a:ext cx="2012328" cy="9362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EG" sz="2500" kern="1200" dirty="0" smtClean="0"/>
            <a:t>ثانيا: الحراتى</a:t>
          </a:r>
          <a:endParaRPr lang="ar-EG" sz="2500" kern="1200" dirty="0"/>
        </a:p>
      </dsp:txBody>
      <dsp:txXfrm>
        <a:off x="906132" y="1548436"/>
        <a:ext cx="1957484" cy="881397"/>
      </dsp:txXfrm>
    </dsp:sp>
    <dsp:sp modelId="{1AB53034-E490-4B27-AF3A-F38598627442}">
      <dsp:nvSpPr>
        <dsp:cNvPr id="0" name=""/>
        <dsp:cNvSpPr/>
      </dsp:nvSpPr>
      <dsp:spPr>
        <a:xfrm>
          <a:off x="3054861" y="1365383"/>
          <a:ext cx="1474395" cy="9362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433152-0031-4CF2-9703-279232D8C788}">
      <dsp:nvSpPr>
        <dsp:cNvPr id="0" name=""/>
        <dsp:cNvSpPr/>
      </dsp:nvSpPr>
      <dsp:spPr>
        <a:xfrm>
          <a:off x="3218682" y="1521014"/>
          <a:ext cx="1474395" cy="9362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EG" sz="2500" kern="1200" dirty="0" smtClean="0"/>
            <a:t>أولا: العفير</a:t>
          </a:r>
          <a:endParaRPr lang="ar-EG" sz="2500" kern="1200" dirty="0"/>
        </a:p>
      </dsp:txBody>
      <dsp:txXfrm>
        <a:off x="3246104" y="1548436"/>
        <a:ext cx="1419551" cy="881397"/>
      </dsp:txXfrm>
    </dsp:sp>
    <dsp:sp modelId="{A28F5134-46C4-481E-A68F-8DA423E107E3}">
      <dsp:nvSpPr>
        <dsp:cNvPr id="0" name=""/>
        <dsp:cNvSpPr/>
      </dsp:nvSpPr>
      <dsp:spPr>
        <a:xfrm>
          <a:off x="3054861" y="2730428"/>
          <a:ext cx="1474395" cy="9362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38A108-527B-4681-B336-016F0F5467C7}">
      <dsp:nvSpPr>
        <dsp:cNvPr id="0" name=""/>
        <dsp:cNvSpPr/>
      </dsp:nvSpPr>
      <dsp:spPr>
        <a:xfrm>
          <a:off x="3218682" y="2886058"/>
          <a:ext cx="1474395" cy="9362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EG" sz="2500" kern="1200" dirty="0" smtClean="0"/>
            <a:t>عفير بدار</a:t>
          </a:r>
          <a:endParaRPr lang="ar-EG" sz="2500" kern="1200" dirty="0"/>
        </a:p>
      </dsp:txBody>
      <dsp:txXfrm>
        <a:off x="3246104" y="2913480"/>
        <a:ext cx="1419551" cy="881397"/>
      </dsp:txXfrm>
    </dsp:sp>
    <dsp:sp modelId="{A373DEEC-C2EE-4DC6-A4FA-7A795C5148D4}">
      <dsp:nvSpPr>
        <dsp:cNvPr id="0" name=""/>
        <dsp:cNvSpPr/>
      </dsp:nvSpPr>
      <dsp:spPr>
        <a:xfrm>
          <a:off x="2536869" y="4095472"/>
          <a:ext cx="2510379" cy="9362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B79FD6-76B4-4367-BE1C-2464F3716EBD}">
      <dsp:nvSpPr>
        <dsp:cNvPr id="0" name=""/>
        <dsp:cNvSpPr/>
      </dsp:nvSpPr>
      <dsp:spPr>
        <a:xfrm>
          <a:off x="2700690" y="4251103"/>
          <a:ext cx="2510379" cy="9362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EG" sz="2500" kern="1200" dirty="0" smtClean="0"/>
            <a:t>عفير بآلة التسطير</a:t>
          </a:r>
          <a:endParaRPr lang="ar-EG" sz="2500" kern="1200" dirty="0"/>
        </a:p>
      </dsp:txBody>
      <dsp:txXfrm>
        <a:off x="2728112" y="4278525"/>
        <a:ext cx="2455535" cy="881397"/>
      </dsp:txXfrm>
    </dsp:sp>
    <dsp:sp modelId="{212AF9A2-AC38-48D7-B72A-6CF9314F6974}">
      <dsp:nvSpPr>
        <dsp:cNvPr id="0" name=""/>
        <dsp:cNvSpPr/>
      </dsp:nvSpPr>
      <dsp:spPr>
        <a:xfrm>
          <a:off x="1766084" y="5460517"/>
          <a:ext cx="4051948" cy="9362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61C2B0-32DE-4DBA-92E3-E8F703CDC5B1}">
      <dsp:nvSpPr>
        <dsp:cNvPr id="0" name=""/>
        <dsp:cNvSpPr/>
      </dsp:nvSpPr>
      <dsp:spPr>
        <a:xfrm>
          <a:off x="1929906" y="5616147"/>
          <a:ext cx="4051948" cy="9362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EG" sz="2500" kern="1200" dirty="0" smtClean="0"/>
            <a:t>زراعة القمح نقرا على خطوط القطن</a:t>
          </a:r>
          <a:endParaRPr lang="ar-EG" sz="2500" kern="1200" dirty="0"/>
        </a:p>
      </dsp:txBody>
      <dsp:txXfrm>
        <a:off x="1957328" y="5643569"/>
        <a:ext cx="3997104" cy="8813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E3661F-3F7F-4964-AD99-325B2CB5D140}" type="datetimeFigureOut">
              <a:rPr lang="ar-EG" smtClean="0"/>
              <a:t>24/07/1441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0AADFD-5AF4-44FB-B394-BF20A9E9C0EF}" type="slidenum">
              <a:rPr lang="ar-EG" smtClean="0"/>
              <a:t>‹#›</a:t>
            </a:fld>
            <a:endParaRPr lang="ar-EG"/>
          </a:p>
        </p:txBody>
      </p:sp>
    </p:spTree>
    <p:extLst>
      <p:ext uri="{BB962C8B-B14F-4D97-AF65-F5344CB8AC3E}">
        <p14:creationId xmlns:p14="http://schemas.microsoft.com/office/powerpoint/2010/main" val="33075739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960AADFD-5AF4-44FB-B394-BF20A9E9C0EF}" type="slidenum">
              <a:rPr lang="ar-EG" smtClean="0"/>
              <a:t>16</a:t>
            </a:fld>
            <a:endParaRPr lang="ar-EG"/>
          </a:p>
        </p:txBody>
      </p:sp>
    </p:spTree>
    <p:extLst>
      <p:ext uri="{BB962C8B-B14F-4D97-AF65-F5344CB8AC3E}">
        <p14:creationId xmlns:p14="http://schemas.microsoft.com/office/powerpoint/2010/main" val="3260034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4AFDE24-AA90-4F8A-B83B-43E166B854E6}"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349447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4AFDE24-AA90-4F8A-B83B-43E166B854E6}"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88497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4AFDE24-AA90-4F8A-B83B-43E166B854E6}"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29110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4AFDE24-AA90-4F8A-B83B-43E166B854E6}"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357628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AFDE24-AA90-4F8A-B83B-43E166B854E6}"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315566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4AFDE24-AA90-4F8A-B83B-43E166B854E6}"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211669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4AFDE24-AA90-4F8A-B83B-43E166B854E6}" type="datetimeFigureOut">
              <a:rPr lang="ar-EG" smtClean="0"/>
              <a:t>24/07/1441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363462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4AFDE24-AA90-4F8A-B83B-43E166B854E6}" type="datetimeFigureOut">
              <a:rPr lang="ar-EG" smtClean="0"/>
              <a:t>24/07/1441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3299670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FDE24-AA90-4F8A-B83B-43E166B854E6}" type="datetimeFigureOut">
              <a:rPr lang="ar-EG" smtClean="0"/>
              <a:t>24/07/1441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67055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FDE24-AA90-4F8A-B83B-43E166B854E6}"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236297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FDE24-AA90-4F8A-B83B-43E166B854E6}"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2456472-3CF6-4FAD-A81A-E4C64C28FFDE}" type="slidenum">
              <a:rPr lang="ar-EG" smtClean="0"/>
              <a:t>‹#›</a:t>
            </a:fld>
            <a:endParaRPr lang="ar-EG"/>
          </a:p>
        </p:txBody>
      </p:sp>
    </p:spTree>
    <p:extLst>
      <p:ext uri="{BB962C8B-B14F-4D97-AF65-F5344CB8AC3E}">
        <p14:creationId xmlns:p14="http://schemas.microsoft.com/office/powerpoint/2010/main" val="309269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AFDE24-AA90-4F8A-B83B-43E166B854E6}" type="datetimeFigureOut">
              <a:rPr lang="ar-EG" smtClean="0"/>
              <a:t>24/07/1441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456472-3CF6-4FAD-A81A-E4C64C28FFDE}" type="slidenum">
              <a:rPr lang="ar-EG" smtClean="0"/>
              <a:t>‹#›</a:t>
            </a:fld>
            <a:endParaRPr lang="ar-EG"/>
          </a:p>
        </p:txBody>
      </p:sp>
    </p:spTree>
    <p:extLst>
      <p:ext uri="{BB962C8B-B14F-4D97-AF65-F5344CB8AC3E}">
        <p14:creationId xmlns:p14="http://schemas.microsoft.com/office/powerpoint/2010/main" val="2757046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846640" cy="1730623"/>
          </a:xfrm>
        </p:spPr>
        <p:txBody>
          <a:bodyPr>
            <a:normAutofit fontScale="90000"/>
          </a:bodyPr>
          <a:lstStyle/>
          <a:p>
            <a:r>
              <a:rPr lang="ar-EG" dirty="0" smtClean="0"/>
              <a:t>مادة : انتاج محاصيل حبوب وزيت</a:t>
            </a:r>
            <a:br>
              <a:rPr lang="ar-EG" dirty="0" smtClean="0"/>
            </a:br>
            <a:r>
              <a:rPr lang="ar-EG" dirty="0" smtClean="0"/>
              <a:t>برنامج الصناعات الغذائية</a:t>
            </a:r>
            <a:br>
              <a:rPr lang="ar-EG" dirty="0" smtClean="0"/>
            </a:br>
            <a:r>
              <a:rPr lang="ar-EG" dirty="0" smtClean="0"/>
              <a:t>الفرقة الرابعة</a:t>
            </a:r>
            <a:endParaRPr lang="ar-EG" dirty="0"/>
          </a:p>
        </p:txBody>
      </p:sp>
      <p:sp>
        <p:nvSpPr>
          <p:cNvPr id="3" name="Subtitle 2"/>
          <p:cNvSpPr>
            <a:spLocks noGrp="1"/>
          </p:cNvSpPr>
          <p:nvPr>
            <p:ph type="subTitle" idx="1"/>
          </p:nvPr>
        </p:nvSpPr>
        <p:spPr>
          <a:xfrm>
            <a:off x="1475656" y="4365104"/>
            <a:ext cx="6944816" cy="2160240"/>
          </a:xfrm>
        </p:spPr>
        <p:txBody>
          <a:bodyPr>
            <a:normAutofit fontScale="92500" lnSpcReduction="10000"/>
          </a:bodyPr>
          <a:lstStyle/>
          <a:p>
            <a:r>
              <a:rPr lang="ar-EG" b="1" dirty="0" smtClean="0">
                <a:solidFill>
                  <a:schemeClr val="tx1"/>
                </a:solidFill>
              </a:rPr>
              <a:t>د/ أمانى كامل الهباق </a:t>
            </a:r>
          </a:p>
          <a:p>
            <a:r>
              <a:rPr lang="ar-EG" b="1" dirty="0" smtClean="0">
                <a:solidFill>
                  <a:schemeClr val="tx1"/>
                </a:solidFill>
              </a:rPr>
              <a:t>مدرس انتاج محاصيل </a:t>
            </a:r>
          </a:p>
          <a:p>
            <a:r>
              <a:rPr lang="ar-EG" b="1" dirty="0" smtClean="0">
                <a:solidFill>
                  <a:schemeClr val="tx1"/>
                </a:solidFill>
              </a:rPr>
              <a:t>كلية الزراعة </a:t>
            </a:r>
          </a:p>
          <a:p>
            <a:r>
              <a:rPr lang="ar-EG" b="1" dirty="0" smtClean="0">
                <a:solidFill>
                  <a:schemeClr val="tx1"/>
                </a:solidFill>
              </a:rPr>
              <a:t>جامعة بنها</a:t>
            </a:r>
            <a:endParaRPr lang="ar-EG" b="1" dirty="0">
              <a:solidFill>
                <a:schemeClr val="tx1"/>
              </a:solidFill>
            </a:endParaRPr>
          </a:p>
        </p:txBody>
      </p:sp>
    </p:spTree>
    <p:extLst>
      <p:ext uri="{BB962C8B-B14F-4D97-AF65-F5344CB8AC3E}">
        <p14:creationId xmlns:p14="http://schemas.microsoft.com/office/powerpoint/2010/main" val="3636339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84673823"/>
              </p:ext>
            </p:extLst>
          </p:nvPr>
        </p:nvGraphicFramePr>
        <p:xfrm>
          <a:off x="1619672" y="116632"/>
          <a:ext cx="6696744"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818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solidFill>
                  <a:srgbClr val="FF0000"/>
                </a:solidFill>
              </a:rPr>
              <a:t>مميزات وعيوب الزراعة العفير</a:t>
            </a:r>
            <a:endParaRPr lang="ar-EG" sz="3600" dirty="0"/>
          </a:p>
        </p:txBody>
      </p:sp>
      <p:sp>
        <p:nvSpPr>
          <p:cNvPr id="3" name="Content Placeholder 2"/>
          <p:cNvSpPr>
            <a:spLocks noGrp="1"/>
          </p:cNvSpPr>
          <p:nvPr>
            <p:ph idx="1"/>
          </p:nvPr>
        </p:nvSpPr>
        <p:spPr/>
        <p:txBody>
          <a:bodyPr>
            <a:normAutofit fontScale="85000" lnSpcReduction="10000"/>
          </a:bodyPr>
          <a:lstStyle/>
          <a:p>
            <a:pPr algn="just"/>
            <a:r>
              <a:rPr lang="ar-SA" b="1" dirty="0" smtClean="0">
                <a:solidFill>
                  <a:srgbClr val="FF0000"/>
                </a:solidFill>
              </a:rPr>
              <a:t>مميزات الزراعة العفير :</a:t>
            </a:r>
            <a:endParaRPr lang="ar-SA" dirty="0" smtClean="0">
              <a:solidFill>
                <a:srgbClr val="FF0000"/>
              </a:solidFill>
            </a:endParaRPr>
          </a:p>
          <a:p>
            <a:pPr algn="just"/>
            <a:r>
              <a:rPr lang="ar-SA" dirty="0" smtClean="0"/>
              <a:t>1- توفير ما يقرب من 1 - 2 كيلة من التقاوى .</a:t>
            </a:r>
          </a:p>
          <a:p>
            <a:pPr algn="just"/>
            <a:r>
              <a:rPr lang="ar-SA" dirty="0" smtClean="0"/>
              <a:t>2- سرعة ظهور النباتات وانتظام نموها .</a:t>
            </a:r>
          </a:p>
          <a:p>
            <a:pPr algn="just"/>
            <a:r>
              <a:rPr lang="ar-SA" dirty="0" smtClean="0"/>
              <a:t>3- إكتساب الوقت فبدلاً من رى الأرض والانتظار حتى تحرث الأرض ثم تزرع حراتى يمكن الزراعة مباشرة عفير .</a:t>
            </a:r>
            <a:endParaRPr lang="ar-SA" b="1" dirty="0" smtClean="0"/>
          </a:p>
          <a:p>
            <a:pPr algn="just"/>
            <a:endParaRPr lang="ar-SA" b="1" dirty="0" smtClean="0"/>
          </a:p>
          <a:p>
            <a:pPr algn="just"/>
            <a:r>
              <a:rPr lang="ar-SA" b="1" dirty="0" smtClean="0">
                <a:solidFill>
                  <a:srgbClr val="FF0000"/>
                </a:solidFill>
              </a:rPr>
              <a:t>عيوب الزراعة العفير :</a:t>
            </a:r>
            <a:endParaRPr lang="ar-SA" dirty="0" smtClean="0">
              <a:solidFill>
                <a:srgbClr val="FF0000"/>
              </a:solidFill>
            </a:endParaRPr>
          </a:p>
          <a:p>
            <a:pPr algn="just"/>
            <a:r>
              <a:rPr lang="ar-SA" dirty="0" smtClean="0"/>
              <a:t>1- انتشار الحشائش التى تنبت مع رية الزراعة .</a:t>
            </a:r>
          </a:p>
          <a:p>
            <a:pPr algn="just"/>
            <a:r>
              <a:rPr lang="ar-SA" dirty="0" smtClean="0"/>
              <a:t>2- موت بعض الحبوب فى البقع المنخفضة .</a:t>
            </a:r>
          </a:p>
          <a:p>
            <a:pPr algn="just"/>
            <a:r>
              <a:rPr lang="ar-SA" dirty="0" smtClean="0"/>
              <a:t>3- موت بعض البادرات فى الأرض الثقيلة لتشقق وتمزق الجذور .</a:t>
            </a:r>
            <a:endParaRPr lang="en-US" dirty="0" smtClean="0"/>
          </a:p>
          <a:p>
            <a:endParaRPr lang="ar-EG" dirty="0"/>
          </a:p>
        </p:txBody>
      </p:sp>
    </p:spTree>
    <p:extLst>
      <p:ext uri="{BB962C8B-B14F-4D97-AF65-F5344CB8AC3E}">
        <p14:creationId xmlns:p14="http://schemas.microsoft.com/office/powerpoint/2010/main" val="204310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b="1" dirty="0" smtClean="0">
                <a:solidFill>
                  <a:srgbClr val="FF0000"/>
                </a:solidFill>
              </a:rPr>
              <a:t>مميزات وعيوب الزراعة الحراتي</a:t>
            </a:r>
            <a:endParaRPr lang="ar-EG" sz="4000" dirty="0"/>
          </a:p>
        </p:txBody>
      </p:sp>
      <p:sp>
        <p:nvSpPr>
          <p:cNvPr id="3" name="Content Placeholder 2"/>
          <p:cNvSpPr>
            <a:spLocks noGrp="1"/>
          </p:cNvSpPr>
          <p:nvPr>
            <p:ph idx="1"/>
          </p:nvPr>
        </p:nvSpPr>
        <p:spPr/>
        <p:txBody>
          <a:bodyPr>
            <a:normAutofit fontScale="92500" lnSpcReduction="20000"/>
          </a:bodyPr>
          <a:lstStyle/>
          <a:p>
            <a:pPr algn="just"/>
            <a:r>
              <a:rPr lang="ar-SA" b="1" dirty="0" smtClean="0">
                <a:solidFill>
                  <a:srgbClr val="FF0000"/>
                </a:solidFill>
              </a:rPr>
              <a:t>مميزات الزراعة الحراتى :</a:t>
            </a:r>
            <a:endParaRPr lang="ar-SA" dirty="0" smtClean="0">
              <a:solidFill>
                <a:srgbClr val="FF0000"/>
              </a:solidFill>
            </a:endParaRPr>
          </a:p>
          <a:p>
            <a:pPr algn="just"/>
            <a:r>
              <a:rPr lang="ar-SA" dirty="0" smtClean="0"/>
              <a:t>1- إبادة الحشائش النامية فى الأرض عند الحرث .</a:t>
            </a:r>
          </a:p>
          <a:p>
            <a:pPr algn="just"/>
            <a:r>
              <a:rPr lang="ar-SA" dirty="0" smtClean="0"/>
              <a:t>2- منع الأضرار الناتجة من رية الزراعة .</a:t>
            </a:r>
          </a:p>
          <a:p>
            <a:pPr algn="just"/>
            <a:r>
              <a:rPr lang="ar-SA" dirty="0" smtClean="0"/>
              <a:t>3- إكتساب الوقت فقد تزرع الأرض إعتماداً على الرطوبة الموجودة من أخر رية للمحصول السابق .</a:t>
            </a:r>
            <a:endParaRPr lang="ar-SA" b="1" dirty="0" smtClean="0"/>
          </a:p>
          <a:p>
            <a:pPr algn="just"/>
            <a:endParaRPr lang="ar-SA" b="1" dirty="0" smtClean="0"/>
          </a:p>
          <a:p>
            <a:pPr algn="just"/>
            <a:r>
              <a:rPr lang="ar-SA" b="1" dirty="0" smtClean="0">
                <a:solidFill>
                  <a:srgbClr val="FF0000"/>
                </a:solidFill>
              </a:rPr>
              <a:t>عيوب الزراعة الحراتى :</a:t>
            </a:r>
            <a:endParaRPr lang="ar-SA" dirty="0" smtClean="0">
              <a:solidFill>
                <a:srgbClr val="FF0000"/>
              </a:solidFill>
            </a:endParaRPr>
          </a:p>
          <a:p>
            <a:pPr algn="just"/>
            <a:r>
              <a:rPr lang="ar-SA" dirty="0" smtClean="0"/>
              <a:t>1- زيادة كمية التقاوى لإنخفاض نسبة الإنبات .</a:t>
            </a:r>
          </a:p>
          <a:p>
            <a:pPr algn="just"/>
            <a:r>
              <a:rPr lang="ar-SA" dirty="0" smtClean="0"/>
              <a:t>2- تأخر ظهور النباتات لزيادة عمق البذور وعدم إنتظام ظهور النباتات ، كما أن الحبوب التى تقع على السطح قد لا تنبت .</a:t>
            </a:r>
            <a:endParaRPr lang="en-US" dirty="0" smtClean="0"/>
          </a:p>
          <a:p>
            <a:endParaRPr lang="ar-EG" dirty="0"/>
          </a:p>
        </p:txBody>
      </p:sp>
    </p:spTree>
    <p:extLst>
      <p:ext uri="{BB962C8B-B14F-4D97-AF65-F5344CB8AC3E}">
        <p14:creationId xmlns:p14="http://schemas.microsoft.com/office/powerpoint/2010/main" val="293775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r"/>
            <a:r>
              <a:rPr lang="ar-SA" sz="3600" b="1" u="sng" dirty="0" smtClean="0">
                <a:solidFill>
                  <a:srgbClr val="FF0000"/>
                </a:solidFill>
              </a:rPr>
              <a:t>افضل طريقة للزراعة :</a:t>
            </a:r>
            <a:endParaRPr lang="ar-EG" sz="3600" dirty="0"/>
          </a:p>
        </p:txBody>
      </p:sp>
      <p:sp>
        <p:nvSpPr>
          <p:cNvPr id="3" name="Content Placeholder 2"/>
          <p:cNvSpPr>
            <a:spLocks noGrp="1"/>
          </p:cNvSpPr>
          <p:nvPr>
            <p:ph idx="1"/>
          </p:nvPr>
        </p:nvSpPr>
        <p:spPr>
          <a:xfrm>
            <a:off x="457200" y="1196752"/>
            <a:ext cx="8229600" cy="5256584"/>
          </a:xfrm>
        </p:spPr>
        <p:txBody>
          <a:bodyPr>
            <a:noAutofit/>
          </a:bodyPr>
          <a:lstStyle/>
          <a:p>
            <a:pPr algn="just"/>
            <a:r>
              <a:rPr lang="ar-SA" sz="2400" b="1" dirty="0" smtClean="0">
                <a:solidFill>
                  <a:srgbClr val="FF0000"/>
                </a:solidFill>
              </a:rPr>
              <a:t>العفير بآلة التسطير :</a:t>
            </a:r>
            <a:endParaRPr lang="ar-SA" sz="2400" dirty="0" smtClean="0">
              <a:solidFill>
                <a:srgbClr val="FF0000"/>
              </a:solidFill>
            </a:endParaRPr>
          </a:p>
          <a:p>
            <a:pPr algn="just"/>
            <a:r>
              <a:rPr lang="ar-SA" sz="2400" dirty="0" smtClean="0"/>
              <a:t>	حرث الأرض الجافة- التزحيف- التقسيم الى شرائح أو دهايب بعرض يساوى طول ماكينة التسطير أو ضعف هذا الطول ثم تضبط كمية التقاوى المراد توزيعها فى الفدان بواسطة المنظم ثم تسطر الآلة وبعد الانتهاء من توزيع التقاوى تزحف بزحافة خفيفة طولها يساوى عرض الشريحة ثم التقسيم الى أحواض وتعمل القنى والبتون وتبدر التقاوى على البتون ثم تروى الأرض رية الزراعة .</a:t>
            </a:r>
          </a:p>
          <a:p>
            <a:pPr algn="just"/>
            <a:endParaRPr lang="ar-SA" sz="2400" dirty="0" smtClean="0">
              <a:solidFill>
                <a:srgbClr val="FF0000"/>
              </a:solidFill>
            </a:endParaRPr>
          </a:p>
          <a:p>
            <a:pPr algn="just"/>
            <a:r>
              <a:rPr lang="ar-SA" sz="2400" dirty="0" smtClean="0">
                <a:solidFill>
                  <a:srgbClr val="FF0000"/>
                </a:solidFill>
              </a:rPr>
              <a:t>وتمتاز هذة الطريقة بالمزايا التالية :</a:t>
            </a:r>
          </a:p>
          <a:p>
            <a:pPr algn="just"/>
            <a:r>
              <a:rPr lang="ar-SA" sz="2400" dirty="0" smtClean="0"/>
              <a:t>1- وضع التقاوى على عمق ثابت</a:t>
            </a:r>
          </a:p>
          <a:p>
            <a:pPr algn="just"/>
            <a:r>
              <a:rPr lang="ar-SA" sz="2400" dirty="0" smtClean="0"/>
              <a:t>2- توفير 1 - 1,5 كيلة .</a:t>
            </a:r>
          </a:p>
          <a:p>
            <a:pPr algn="just"/>
            <a:r>
              <a:rPr lang="ar-SA" sz="2400" dirty="0" smtClean="0"/>
              <a:t>3- إنتظام ظهور البادرات .</a:t>
            </a:r>
          </a:p>
          <a:p>
            <a:pPr algn="just"/>
            <a:r>
              <a:rPr lang="ar-SA" sz="2400" dirty="0" smtClean="0"/>
              <a:t>4- ضبط المسافات بين السطور يسهل نقاوة الحشائش كما يتخلل الشمس والهواء جيداً .</a:t>
            </a:r>
            <a:endParaRPr lang="en-US" sz="2400" dirty="0" smtClean="0"/>
          </a:p>
          <a:p>
            <a:endParaRPr lang="ar-EG" sz="2400" dirty="0"/>
          </a:p>
        </p:txBody>
      </p:sp>
    </p:spTree>
    <p:extLst>
      <p:ext uri="{BB962C8B-B14F-4D97-AF65-F5344CB8AC3E}">
        <p14:creationId xmlns:p14="http://schemas.microsoft.com/office/powerpoint/2010/main" val="411302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r"/>
            <a:r>
              <a:rPr lang="ar-SA" sz="2800" b="1" dirty="0" smtClean="0">
                <a:solidFill>
                  <a:srgbClr val="FF0000"/>
                </a:solidFill>
              </a:rPr>
              <a:t>زراعة القمح نقراً على خطوط القطن :</a:t>
            </a:r>
            <a:endParaRPr lang="ar-EG" sz="2800" dirty="0"/>
          </a:p>
        </p:txBody>
      </p:sp>
      <p:sp>
        <p:nvSpPr>
          <p:cNvPr id="3" name="Content Placeholder 2"/>
          <p:cNvSpPr>
            <a:spLocks noGrp="1"/>
          </p:cNvSpPr>
          <p:nvPr>
            <p:ph idx="1"/>
          </p:nvPr>
        </p:nvSpPr>
        <p:spPr>
          <a:xfrm>
            <a:off x="457200" y="1052736"/>
            <a:ext cx="8229600" cy="5616624"/>
          </a:xfrm>
        </p:spPr>
        <p:txBody>
          <a:bodyPr>
            <a:normAutofit fontScale="70000" lnSpcReduction="20000"/>
          </a:bodyPr>
          <a:lstStyle/>
          <a:p>
            <a:pPr marL="0" indent="0" algn="just">
              <a:buNone/>
            </a:pPr>
            <a:r>
              <a:rPr lang="ar-SA" dirty="0" smtClean="0"/>
              <a:t>	بعد تقطيع الحطب يصلح ما تهدم من الخطوط مع إزالة الحشائش ويتم وضع البذرة نقراً بالمناقر بواسطة الأولاد على جانبى الخطوط فى الريشتين (البطالة والعمالة) أو يزرع فى 3 صفوف وتكون المسافة بين الجور 10 - 15 سم وتوضع فى الجورة 5 - 8 حبات ثم تروى الأرض .</a:t>
            </a:r>
            <a:endParaRPr lang="ar-SA" b="1" dirty="0" smtClean="0"/>
          </a:p>
          <a:p>
            <a:pPr marL="0" indent="0" algn="just">
              <a:buNone/>
            </a:pPr>
            <a:r>
              <a:rPr lang="ar-SA" b="1" dirty="0" smtClean="0">
                <a:solidFill>
                  <a:srgbClr val="FF0000"/>
                </a:solidFill>
              </a:rPr>
              <a:t>ومميزات هذة الطريقة :</a:t>
            </a:r>
            <a:endParaRPr lang="ar-SA" dirty="0" smtClean="0">
              <a:solidFill>
                <a:srgbClr val="FF0000"/>
              </a:solidFill>
            </a:endParaRPr>
          </a:p>
          <a:p>
            <a:pPr marL="0" indent="0" algn="just">
              <a:buNone/>
            </a:pPr>
            <a:r>
              <a:rPr lang="ar-SA" dirty="0" smtClean="0"/>
              <a:t>1- تحتاج من 2,5 - 3 كيلة  من التقاوى للفدان .</a:t>
            </a:r>
          </a:p>
          <a:p>
            <a:pPr marL="0" indent="0" algn="just">
              <a:buNone/>
            </a:pPr>
            <a:r>
              <a:rPr lang="ar-SA" dirty="0" smtClean="0"/>
              <a:t>2- ثبت من التجارب التى أجريت فى بهتيم أن إتباع هذة الطريقة يؤدى الى زيادة محصول الحب والتبن .</a:t>
            </a:r>
          </a:p>
          <a:p>
            <a:pPr marL="0" indent="0" algn="just">
              <a:buNone/>
            </a:pPr>
            <a:r>
              <a:rPr lang="ar-SA" dirty="0" smtClean="0"/>
              <a:t>3- إمكان الزراعة مبكراً .</a:t>
            </a:r>
          </a:p>
          <a:p>
            <a:pPr marL="0" indent="0" algn="just">
              <a:buNone/>
            </a:pPr>
            <a:r>
              <a:rPr lang="ar-SA" dirty="0" smtClean="0"/>
              <a:t>4- توفير تكاليف عمليات الخدمة قبل الزراعة (حرث- تزحيف - تبتين) .</a:t>
            </a:r>
          </a:p>
          <a:p>
            <a:pPr marL="0" indent="0" algn="just">
              <a:buNone/>
            </a:pPr>
            <a:r>
              <a:rPr lang="ar-SA" dirty="0" smtClean="0"/>
              <a:t>5- تسهيل عمليات إزالة الحشائش .</a:t>
            </a:r>
          </a:p>
          <a:p>
            <a:pPr marL="0" indent="0" algn="just">
              <a:buNone/>
            </a:pPr>
            <a:r>
              <a:rPr lang="ar-SA" dirty="0" smtClean="0"/>
              <a:t>6- تسهيل عمليات التسوية وزيادة التفرع وتقلل من الرقاد .</a:t>
            </a:r>
          </a:p>
          <a:p>
            <a:pPr marL="0" indent="0" algn="just">
              <a:buNone/>
            </a:pPr>
            <a:r>
              <a:rPr lang="ar-SA" dirty="0" smtClean="0"/>
              <a:t>7- قمة خطوط القطن فى هذة الفترة من الزراعة تربة غنية من تجمع الأزوتات فى الأشهر الأخيرة من الصيف ولم يستفد نبات القطن بالمواد الغذائية المخزنة بها .</a:t>
            </a:r>
            <a:endParaRPr lang="ar-SA" b="1" dirty="0" smtClean="0"/>
          </a:p>
          <a:p>
            <a:pPr marL="0" indent="0" algn="just">
              <a:buNone/>
            </a:pPr>
            <a:r>
              <a:rPr lang="ar-SA" b="1" dirty="0" smtClean="0">
                <a:solidFill>
                  <a:srgbClr val="FF0000"/>
                </a:solidFill>
              </a:rPr>
              <a:t>عيوبها :</a:t>
            </a:r>
            <a:endParaRPr lang="ar-SA" dirty="0" smtClean="0">
              <a:solidFill>
                <a:srgbClr val="FF0000"/>
              </a:solidFill>
            </a:endParaRPr>
          </a:p>
          <a:p>
            <a:pPr marL="0" indent="0" algn="just">
              <a:buNone/>
            </a:pPr>
            <a:r>
              <a:rPr lang="ar-SA" dirty="0" smtClean="0"/>
              <a:t>	العيب الوحيد لهذة الطريقة أنها تحتاج الى أيدى عاملة كثيرة للزراعة .</a:t>
            </a:r>
            <a:endParaRPr lang="en-US" dirty="0" smtClean="0"/>
          </a:p>
        </p:txBody>
      </p:sp>
    </p:spTree>
    <p:extLst>
      <p:ext uri="{BB962C8B-B14F-4D97-AF65-F5344CB8AC3E}">
        <p14:creationId xmlns:p14="http://schemas.microsoft.com/office/powerpoint/2010/main" val="3112049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0996"/>
            <a:ext cx="8229600" cy="5075168"/>
          </a:xfrm>
        </p:spPr>
        <p:txBody>
          <a:bodyPr>
            <a:noAutofit/>
          </a:bodyPr>
          <a:lstStyle/>
          <a:p>
            <a:pPr algn="just"/>
            <a:endParaRPr lang="ar-SA" sz="2400" dirty="0" smtClean="0">
              <a:solidFill>
                <a:srgbClr val="FF0000"/>
              </a:solidFill>
            </a:endParaRPr>
          </a:p>
          <a:p>
            <a:pPr marL="0" indent="0" algn="just">
              <a:buNone/>
            </a:pPr>
            <a:r>
              <a:rPr lang="ar-SA" sz="2400" dirty="0" smtClean="0"/>
              <a:t>تختلف بإختلاف طريقة الزراعة المتبعة والمعدلات الآتية يمكن إستعمالها :-</a:t>
            </a:r>
          </a:p>
          <a:p>
            <a:pPr marL="0" indent="0" algn="just">
              <a:buNone/>
            </a:pPr>
            <a:r>
              <a:rPr lang="ar-SA" sz="2400" dirty="0" smtClean="0"/>
              <a:t>1- فى حالة حراتى بدار				6 كيلة للفدان</a:t>
            </a:r>
          </a:p>
          <a:p>
            <a:pPr marL="0" indent="0" algn="just">
              <a:buNone/>
            </a:pPr>
            <a:r>
              <a:rPr lang="ar-SA" sz="2400" dirty="0" smtClean="0"/>
              <a:t>2- فى حالة حراتى فى جور		</a:t>
            </a:r>
            <a:r>
              <a:rPr lang="ar-EG" sz="2400" dirty="0" smtClean="0"/>
              <a:t>             </a:t>
            </a:r>
            <a:r>
              <a:rPr lang="ar-SA" sz="2400" dirty="0" smtClean="0"/>
              <a:t>	4 - 5 كيلة للفدان</a:t>
            </a:r>
          </a:p>
          <a:p>
            <a:pPr marL="0" indent="0" algn="just">
              <a:buNone/>
            </a:pPr>
            <a:r>
              <a:rPr lang="ar-SA" sz="2400" dirty="0" smtClean="0"/>
              <a:t>3- فى حالى عفير بدار				4 - 5 كيلة للفدان</a:t>
            </a:r>
          </a:p>
          <a:p>
            <a:pPr marL="0" indent="0" algn="just">
              <a:buNone/>
            </a:pPr>
            <a:r>
              <a:rPr lang="ar-SA" sz="2400" dirty="0" smtClean="0"/>
              <a:t>4- فى حالة الزراعة بماكينات التسطير	           3 - 3,5 كيلة للفدان </a:t>
            </a:r>
          </a:p>
          <a:p>
            <a:pPr marL="0" indent="0" algn="just">
              <a:buNone/>
            </a:pPr>
            <a:r>
              <a:rPr lang="ar-SA" sz="2400" dirty="0" smtClean="0"/>
              <a:t>5- فى حالة الزراعة عفير نقراً على خطوط القطن	2,5 - 3 كيلة للفدان</a:t>
            </a:r>
          </a:p>
          <a:p>
            <a:pPr marL="0" indent="0" algn="just">
              <a:buNone/>
            </a:pPr>
            <a:endParaRPr lang="ar-EG" sz="2400" dirty="0"/>
          </a:p>
          <a:p>
            <a:pPr marL="0" indent="0" algn="just">
              <a:buNone/>
            </a:pPr>
            <a:r>
              <a:rPr lang="ar-EG" sz="2400" dirty="0" smtClean="0"/>
              <a:t>            </a:t>
            </a:r>
            <a:r>
              <a:rPr lang="ar-SA" sz="2400" dirty="0" smtClean="0"/>
              <a:t>تزيد كمية التقاوى فى حالة الأصناف قليلة التفرع القاعدى وعند التأخير فى الزراعة واصابة  التقاوى بالسوس .  وفى زراعة الاسكندرية أوضحت النتائج المتحصل عليها من بحث أجرى بقسم المحاصيل  تفوق محصول القمح لمعدلى 4 - 6 كيلات للفدان  على المعدلات الآخرى ،  مما هو جدير بالذكر أن القمح والشعير يستطيعان تعويض قلة التقاوى عند توفر الظروف الملائمة للنمو بزيادة التفريع القاعدى .</a:t>
            </a:r>
            <a:endParaRPr lang="en-US" sz="2400" dirty="0" smtClean="0"/>
          </a:p>
        </p:txBody>
      </p:sp>
      <p:sp>
        <p:nvSpPr>
          <p:cNvPr id="4" name="Rectangle 3"/>
          <p:cNvSpPr/>
          <p:nvPr/>
        </p:nvSpPr>
        <p:spPr>
          <a:xfrm>
            <a:off x="5940753" y="404664"/>
            <a:ext cx="2369559" cy="646331"/>
          </a:xfrm>
          <a:prstGeom prst="rect">
            <a:avLst/>
          </a:prstGeom>
        </p:spPr>
        <p:txBody>
          <a:bodyPr wrap="none">
            <a:spAutoFit/>
          </a:bodyPr>
          <a:lstStyle/>
          <a:p>
            <a:pPr>
              <a:spcBef>
                <a:spcPct val="50000"/>
              </a:spcBef>
            </a:pPr>
            <a:r>
              <a:rPr lang="ar-SA" sz="3600" b="1" u="sng" dirty="0" smtClean="0">
                <a:solidFill>
                  <a:srgbClr val="FF0000"/>
                </a:solidFill>
              </a:rPr>
              <a:t>كمية التقاوى :</a:t>
            </a:r>
            <a:endParaRPr lang="en-US" sz="3600" b="1" u="sng" dirty="0">
              <a:solidFill>
                <a:srgbClr val="FF0000"/>
              </a:solidFill>
            </a:endParaRPr>
          </a:p>
        </p:txBody>
      </p:sp>
    </p:spTree>
    <p:extLst>
      <p:ext uri="{BB962C8B-B14F-4D97-AF65-F5344CB8AC3E}">
        <p14:creationId xmlns:p14="http://schemas.microsoft.com/office/powerpoint/2010/main" val="1468737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116632"/>
            <a:ext cx="6563072" cy="490066"/>
          </a:xfrm>
        </p:spPr>
        <p:txBody>
          <a:bodyPr>
            <a:normAutofit fontScale="90000"/>
          </a:bodyPr>
          <a:lstStyle/>
          <a:p>
            <a:r>
              <a:rPr lang="ar-SA" b="1" dirty="0" smtClean="0">
                <a:solidFill>
                  <a:srgbClr val="FF0000"/>
                </a:solidFill>
              </a:rPr>
              <a:t>البرنامج السمادي لمحصول القمح:</a:t>
            </a:r>
            <a:endParaRPr lang="ar-EG" dirty="0"/>
          </a:p>
        </p:txBody>
      </p:sp>
      <p:sp>
        <p:nvSpPr>
          <p:cNvPr id="3" name="Content Placeholder 2"/>
          <p:cNvSpPr>
            <a:spLocks noGrp="1"/>
          </p:cNvSpPr>
          <p:nvPr>
            <p:ph idx="1"/>
          </p:nvPr>
        </p:nvSpPr>
        <p:spPr>
          <a:xfrm>
            <a:off x="251520" y="908720"/>
            <a:ext cx="8723312" cy="5544616"/>
          </a:xfrm>
        </p:spPr>
        <p:txBody>
          <a:bodyPr>
            <a:noAutofit/>
          </a:bodyPr>
          <a:lstStyle/>
          <a:p>
            <a:pPr algn="just"/>
            <a:r>
              <a:rPr lang="ar-SA" sz="2400" dirty="0" smtClean="0"/>
              <a:t>تختلف الكمية اللازمة لإضافتها من السماد النيتروجينى فى الأراضى المصرية حسباً لخصوبتها والظروف الحرارية للمنطقة والدورة الزراعية وغيرها وعموماً يزداد مقدار السماد النتروجينى اللازم إضافته بتوافر العناصر البيئية لانتاج القمح .</a:t>
            </a:r>
          </a:p>
          <a:p>
            <a:pPr algn="just"/>
            <a:r>
              <a:rPr lang="ar-SA" sz="2400" dirty="0" smtClean="0"/>
              <a:t>	وعموماً يبلغ الحد الملائم من النتروجين نحو </a:t>
            </a:r>
            <a:r>
              <a:rPr lang="ar-SA" sz="2400" b="1" dirty="0" smtClean="0">
                <a:solidFill>
                  <a:srgbClr val="993300"/>
                </a:solidFill>
              </a:rPr>
              <a:t>75 كجم من النتروجين للفدان</a:t>
            </a:r>
            <a:r>
              <a:rPr lang="ar-SA" sz="2400" b="1" dirty="0" smtClean="0"/>
              <a:t> </a:t>
            </a:r>
            <a:r>
              <a:rPr lang="ar-SA" sz="2400" dirty="0" smtClean="0"/>
              <a:t>للأصناف</a:t>
            </a:r>
            <a:r>
              <a:rPr lang="ar-EG" sz="2400" dirty="0" smtClean="0"/>
              <a:t> الحديثة </a:t>
            </a:r>
            <a:r>
              <a:rPr lang="ar-SA" sz="2400" dirty="0" smtClean="0"/>
              <a:t>قصيرة</a:t>
            </a:r>
            <a:r>
              <a:rPr lang="ar-EG" sz="2400" dirty="0" smtClean="0"/>
              <a:t> الساق</a:t>
            </a:r>
            <a:r>
              <a:rPr lang="ar-SA" sz="2400" dirty="0" smtClean="0"/>
              <a:t> ولا خوف من الرقاد فى هذة الأصناف تحت المستويات المرتفعة من النتروجين.</a:t>
            </a:r>
            <a:endParaRPr lang="ar-EG" sz="2400" dirty="0" smtClean="0"/>
          </a:p>
          <a:p>
            <a:pPr algn="just"/>
            <a:r>
              <a:rPr lang="ar-EG" sz="2400" dirty="0" smtClean="0"/>
              <a:t>من الأفضل الاضافة </a:t>
            </a:r>
            <a:r>
              <a:rPr lang="ar-EG" sz="2400" b="1" dirty="0" smtClean="0"/>
              <a:t>على 3 دفعات</a:t>
            </a:r>
            <a:r>
              <a:rPr lang="ar-EG" sz="2400" dirty="0" smtClean="0"/>
              <a:t>: </a:t>
            </a:r>
          </a:p>
          <a:p>
            <a:pPr marL="514350" indent="-514350" algn="just">
              <a:buAutoNum type="arabicPeriod"/>
            </a:pPr>
            <a:r>
              <a:rPr lang="ar-EG" sz="2400" dirty="0" smtClean="0"/>
              <a:t>دفعة منشطة عند الزراعة</a:t>
            </a:r>
          </a:p>
          <a:p>
            <a:pPr marL="514350" indent="-514350" algn="just">
              <a:buAutoNum type="arabicPeriod"/>
            </a:pPr>
            <a:r>
              <a:rPr lang="ar-EG" sz="2400" dirty="0" smtClean="0"/>
              <a:t>دفعة قبل المحاياه </a:t>
            </a:r>
          </a:p>
          <a:p>
            <a:pPr marL="514350" indent="-514350" algn="just">
              <a:buAutoNum type="arabicPeriod"/>
            </a:pPr>
            <a:r>
              <a:rPr lang="ar-EG" sz="2400" dirty="0" smtClean="0"/>
              <a:t>فى طور الحمل قبيل طرد السنابل أى قبل الرية الثالثة  </a:t>
            </a:r>
          </a:p>
          <a:p>
            <a:pPr algn="just"/>
            <a:r>
              <a:rPr lang="ar-EG" sz="2400" dirty="0" smtClean="0"/>
              <a:t>اذا أضيف السماد البلدى قبل الزراعة بمعدل 20 م3 تقل كمية الأزوت بمقدار 15كجم </a:t>
            </a:r>
          </a:p>
          <a:p>
            <a:pPr algn="just"/>
            <a:r>
              <a:rPr lang="ar-EG" sz="2400" dirty="0" smtClean="0"/>
              <a:t>وجد استجابة الاصناف القصيرة للفوسفور حيث زاد محصول الحبوب والقش باضافة 16كجم من فو2أ5 لذا </a:t>
            </a:r>
            <a:r>
              <a:rPr lang="ar-EG" sz="2400" b="1" dirty="0" smtClean="0"/>
              <a:t>يضاف 100كجم سوبر فوسفات الكالسيوم </a:t>
            </a:r>
            <a:r>
              <a:rPr lang="ar-EG" sz="2400" dirty="0" smtClean="0"/>
              <a:t>عند اعداد الارض للزراعة</a:t>
            </a:r>
          </a:p>
          <a:p>
            <a:pPr algn="just"/>
            <a:endParaRPr lang="ar-SA" sz="2400" b="1" dirty="0" smtClean="0"/>
          </a:p>
          <a:p>
            <a:endParaRPr lang="ar-EG" sz="2400" dirty="0"/>
          </a:p>
        </p:txBody>
      </p:sp>
    </p:spTree>
    <p:extLst>
      <p:ext uri="{BB962C8B-B14F-4D97-AF65-F5344CB8AC3E}">
        <p14:creationId xmlns:p14="http://schemas.microsoft.com/office/powerpoint/2010/main" val="2220179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8219256" cy="778098"/>
          </a:xfrm>
        </p:spPr>
        <p:txBody>
          <a:bodyPr>
            <a:normAutofit/>
          </a:bodyPr>
          <a:lstStyle/>
          <a:p>
            <a:pPr algn="r"/>
            <a:r>
              <a:rPr lang="ar-EG" sz="3600" dirty="0" smtClean="0">
                <a:solidFill>
                  <a:srgbClr val="FF0000"/>
                </a:solidFill>
              </a:rPr>
              <a:t>الري:</a:t>
            </a:r>
            <a:endParaRPr lang="ar-EG" sz="3600" dirty="0">
              <a:solidFill>
                <a:srgbClr val="FF0000"/>
              </a:solidFill>
            </a:endParaRPr>
          </a:p>
        </p:txBody>
      </p:sp>
      <p:sp>
        <p:nvSpPr>
          <p:cNvPr id="3" name="Content Placeholder 2"/>
          <p:cNvSpPr>
            <a:spLocks noGrp="1"/>
          </p:cNvSpPr>
          <p:nvPr>
            <p:ph idx="1"/>
          </p:nvPr>
        </p:nvSpPr>
        <p:spPr>
          <a:xfrm>
            <a:off x="467544" y="836712"/>
            <a:ext cx="8229600" cy="5256584"/>
          </a:xfrm>
        </p:spPr>
        <p:txBody>
          <a:bodyPr>
            <a:noAutofit/>
          </a:bodyPr>
          <a:lstStyle/>
          <a:p>
            <a:pPr marL="0" indent="0" algn="just">
              <a:buNone/>
            </a:pPr>
            <a:r>
              <a:rPr lang="ar-SA" sz="2400" dirty="0"/>
              <a:t>	نظراً لأن القمح شتوى يقضى حياته فى فترة تنخفض فيها الحرارة كما أنه يزرع فى منطقة شمال الدلتا التى تسقط فيها الأمطار ولو بقلة شتاءً ، كما أنه يزرع فى تربة طينية لها قدرة عالية على الإحتفاظ  بالماء لذلك يعطى عدد قليل من الريات فيما لو قورن بمحصول الذرة.</a:t>
            </a:r>
          </a:p>
          <a:p>
            <a:pPr marL="0" indent="0" algn="just">
              <a:buNone/>
            </a:pPr>
            <a:r>
              <a:rPr lang="ar-SA" sz="2400" dirty="0"/>
              <a:t> </a:t>
            </a:r>
            <a:r>
              <a:rPr lang="ar-SA" sz="2400" dirty="0">
                <a:solidFill>
                  <a:srgbClr val="FF0000"/>
                </a:solidFill>
              </a:rPr>
              <a:t>وأهم فترات حياة نبات القمح حساسية لنقص الماء هى :</a:t>
            </a:r>
          </a:p>
          <a:p>
            <a:pPr marL="0" indent="0" algn="just">
              <a:buNone/>
            </a:pPr>
            <a:r>
              <a:rPr lang="ar-SA" sz="2400" dirty="0"/>
              <a:t>أ- فترة الانبات وظهور البادرات وتمتد 10 أيام ويتأثر فيها عادة النبات بقلة الماء.</a:t>
            </a:r>
          </a:p>
          <a:p>
            <a:pPr marL="0" indent="0" algn="just">
              <a:buNone/>
            </a:pPr>
            <a:r>
              <a:rPr lang="ar-SA" sz="2400" dirty="0"/>
              <a:t>ب- فترة تكوين الفروع القاعدية وتمتد نحو 15 يوماً ويتأثر فيها عدد الأشطاء بوحدة المساحة بنقص الماء .</a:t>
            </a:r>
          </a:p>
          <a:p>
            <a:pPr marL="0" indent="0" algn="just">
              <a:buNone/>
            </a:pPr>
            <a:r>
              <a:rPr lang="ar-SA" sz="2400" dirty="0"/>
              <a:t>ج- فترة بدء تكوين أصول الأزهار وتمتد نحو 20 يوماً ويتأثر فيها عدد الحبوب بقلة الماء.</a:t>
            </a:r>
          </a:p>
          <a:p>
            <a:pPr marL="0" indent="0" algn="just">
              <a:buNone/>
            </a:pPr>
            <a:r>
              <a:rPr lang="ar-SA" sz="2400" dirty="0"/>
              <a:t>د- فترة تكوين الحبوب وازدياد حجمها وتمتد 35 يوماً </a:t>
            </a:r>
            <a:r>
              <a:rPr lang="ar-SA" sz="2400" dirty="0" smtClean="0"/>
              <a:t>.</a:t>
            </a:r>
            <a:endParaRPr lang="ar-EG" sz="2400" dirty="0" smtClean="0"/>
          </a:p>
          <a:p>
            <a:pPr marL="0" indent="0" algn="just">
              <a:buNone/>
            </a:pPr>
            <a:r>
              <a:rPr lang="ar-EG" sz="2400" dirty="0" smtClean="0">
                <a:solidFill>
                  <a:srgbClr val="993300"/>
                </a:solidFill>
              </a:rPr>
              <a:t>       </a:t>
            </a:r>
            <a:r>
              <a:rPr lang="ar-SA" sz="2400" dirty="0" smtClean="0">
                <a:solidFill>
                  <a:srgbClr val="993300"/>
                </a:solidFill>
              </a:rPr>
              <a:t>ويتراوح </a:t>
            </a:r>
            <a:r>
              <a:rPr lang="ar-SA" sz="2400" dirty="0">
                <a:solidFill>
                  <a:srgbClr val="993300"/>
                </a:solidFill>
              </a:rPr>
              <a:t>عدد الريات من 4 - 5 تزيد الى 6 ريات فى الوجه القبلى- والفترة بين الرية والاخرى 3 - 4 أسابيع ،</a:t>
            </a:r>
            <a:r>
              <a:rPr lang="ar-SA" sz="2400" dirty="0"/>
              <a:t> ويلاحظ أن تكون رية الزراعة (على الحامى) وتكون الريات خفيفة وبدون تغريق- ويمنع الرى فى حالة سقوط كمية كافية من الأمطار وأيضاً فى حالة هبوب رياح شديدة .</a:t>
            </a:r>
            <a:endParaRPr lang="en-US" sz="2400" dirty="0"/>
          </a:p>
          <a:p>
            <a:pPr marL="0" indent="0">
              <a:buNone/>
            </a:pPr>
            <a:endParaRPr lang="ar-EG" sz="2400" dirty="0"/>
          </a:p>
        </p:txBody>
      </p:sp>
    </p:spTree>
    <p:extLst>
      <p:ext uri="{BB962C8B-B14F-4D97-AF65-F5344CB8AC3E}">
        <p14:creationId xmlns:p14="http://schemas.microsoft.com/office/powerpoint/2010/main" val="1241414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692696"/>
          </a:xfrm>
        </p:spPr>
        <p:txBody>
          <a:bodyPr>
            <a:normAutofit/>
          </a:bodyPr>
          <a:lstStyle/>
          <a:p>
            <a:r>
              <a:rPr lang="ar-SA" sz="3600" b="1" dirty="0">
                <a:solidFill>
                  <a:srgbClr val="FF0000"/>
                </a:solidFill>
              </a:rPr>
              <a:t>النضج </a:t>
            </a:r>
            <a:r>
              <a:rPr lang="ar-SA" sz="3600" b="1" dirty="0" smtClean="0">
                <a:solidFill>
                  <a:srgbClr val="FF0000"/>
                </a:solidFill>
              </a:rPr>
              <a:t>والحصاد</a:t>
            </a:r>
            <a:endParaRPr lang="ar-EG" sz="3600" dirty="0"/>
          </a:p>
        </p:txBody>
      </p:sp>
      <p:sp>
        <p:nvSpPr>
          <p:cNvPr id="3" name="Content Placeholder 2"/>
          <p:cNvSpPr>
            <a:spLocks noGrp="1"/>
          </p:cNvSpPr>
          <p:nvPr>
            <p:ph idx="1"/>
          </p:nvPr>
        </p:nvSpPr>
        <p:spPr>
          <a:xfrm>
            <a:off x="2859088" y="836712"/>
            <a:ext cx="6033392" cy="6021288"/>
          </a:xfrm>
        </p:spPr>
        <p:txBody>
          <a:bodyPr>
            <a:normAutofit fontScale="70000" lnSpcReduction="20000"/>
          </a:bodyPr>
          <a:lstStyle/>
          <a:p>
            <a:pPr marL="0" indent="0" algn="just">
              <a:buNone/>
            </a:pPr>
            <a:r>
              <a:rPr lang="ar-SA" dirty="0"/>
              <a:t>تمر حبة القمح فى تكوينها بأطوار عديدة مثل :</a:t>
            </a:r>
            <a:endParaRPr lang="ar-SA" b="1" dirty="0"/>
          </a:p>
          <a:p>
            <a:pPr marL="0" indent="0" algn="just">
              <a:buNone/>
            </a:pPr>
            <a:r>
              <a:rPr lang="ar-SA" b="1" dirty="0"/>
              <a:t>أ- طور النضج اللبنى</a:t>
            </a:r>
            <a:r>
              <a:rPr lang="ar-SA" dirty="0"/>
              <a:t> :</a:t>
            </a:r>
          </a:p>
          <a:p>
            <a:pPr marL="0" indent="0" algn="just">
              <a:buNone/>
            </a:pPr>
            <a:r>
              <a:rPr lang="ar-SA" dirty="0"/>
              <a:t>	المظهر العام للنباتات أخضر والسنابل خضراء ،  يصل حجم الحبة الى مداه وتمتلىء  خلايا الأندوسبرم بعصير مائى تكثر به حبيبات النشا والحبة فى هذا الطور قد تم تكشفها ولكنها لم تصل بعد الى حجمها بالكامل .</a:t>
            </a:r>
            <a:endParaRPr lang="ar-SA" b="1" dirty="0"/>
          </a:p>
          <a:p>
            <a:pPr marL="0" indent="0" algn="just">
              <a:buNone/>
            </a:pPr>
            <a:r>
              <a:rPr lang="ar-SA" b="1" dirty="0"/>
              <a:t>ب- طور النضج الأصفر :</a:t>
            </a:r>
            <a:endParaRPr lang="ar-SA" dirty="0"/>
          </a:p>
          <a:p>
            <a:pPr marL="0" indent="0" algn="just">
              <a:buNone/>
            </a:pPr>
            <a:r>
              <a:rPr lang="ar-SA" dirty="0"/>
              <a:t>	لون الأوراق والسنابل يتحول الى اللون الأصفر وذلك لإختفاء الكلورفيل وتتماسك محتويات الحبة وتصبح عجينة وهو أنسب طور لحصاد القمح لإنتهاء العمليات الفسيولوجية .</a:t>
            </a:r>
            <a:endParaRPr lang="ar-SA" b="1" dirty="0"/>
          </a:p>
          <a:p>
            <a:pPr marL="0" indent="0" algn="just">
              <a:buNone/>
            </a:pPr>
            <a:r>
              <a:rPr lang="ar-SA" b="1" dirty="0"/>
              <a:t>ج- طور النضج التام :</a:t>
            </a:r>
            <a:endParaRPr lang="ar-SA" dirty="0"/>
          </a:p>
          <a:p>
            <a:pPr marL="0" indent="0" algn="just">
              <a:buNone/>
            </a:pPr>
            <a:r>
              <a:rPr lang="ar-SA" dirty="0"/>
              <a:t>	وهذا الطور بعد 3 - 4 أيام من الطور السابق والحبوب صلبة ويصعب تشكيلها بين الأصابع ويسهل إنفصال الحبة عن أغلفتها .</a:t>
            </a:r>
            <a:endParaRPr lang="ar-SA" b="1" dirty="0"/>
          </a:p>
          <a:p>
            <a:pPr marL="0" indent="0" algn="just">
              <a:buNone/>
            </a:pPr>
            <a:r>
              <a:rPr lang="ar-SA" b="1" dirty="0"/>
              <a:t>د- الطور الميت :</a:t>
            </a:r>
            <a:endParaRPr lang="ar-SA" dirty="0"/>
          </a:p>
          <a:p>
            <a:pPr marL="0" indent="0" algn="just">
              <a:buNone/>
            </a:pPr>
            <a:r>
              <a:rPr lang="ar-SA" dirty="0"/>
              <a:t>	وفيه تكون السوق هشة سهلة الكسر ،  يتكسر محور السنبلة والحبوب  صلبة جداً وتضمر ويسهل تساقطها ولذا يفقد جزءاً من المحصول . </a:t>
            </a:r>
            <a:endParaRPr lang="en-US" dirty="0"/>
          </a:p>
          <a:p>
            <a:pPr marL="0" indent="0">
              <a:buNone/>
            </a:pPr>
            <a:endParaRPr lang="ar-EG" dirty="0"/>
          </a:p>
        </p:txBody>
      </p:sp>
      <p:pic>
        <p:nvPicPr>
          <p:cNvPr id="4" name="Picture 6" descr="agriculturephoto%20(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16848"/>
            <a:ext cx="2376264" cy="48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991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686800" cy="6552728"/>
          </a:xfrm>
        </p:spPr>
        <p:txBody>
          <a:bodyPr>
            <a:normAutofit fontScale="70000" lnSpcReduction="20000"/>
          </a:bodyPr>
          <a:lstStyle/>
          <a:p>
            <a:pPr marL="0" indent="0" algn="just">
              <a:buNone/>
            </a:pPr>
            <a:r>
              <a:rPr lang="ar-SA" dirty="0"/>
              <a:t>	والحصاد يتم بعد 150 - 170 يوماً ويبداً النضج مبكراً فى الوجه القبلى فى أواخر إبريل ويتأخر فى الوجه البحرى الى مايو ويونيو ،  وعلامات النضج هى جفاف الأوراق والسيقان وتصلب الحبوب وسهولة فرط السنابل باليد.</a:t>
            </a:r>
          </a:p>
          <a:p>
            <a:pPr marL="0" indent="0" algn="just">
              <a:buNone/>
            </a:pPr>
            <a:endParaRPr lang="ar-EG" sz="3400" b="1" u="sng" dirty="0" smtClean="0"/>
          </a:p>
          <a:p>
            <a:pPr marL="0" indent="0" algn="just">
              <a:buNone/>
            </a:pPr>
            <a:r>
              <a:rPr lang="ar-SA" sz="3400" b="1" u="sng" dirty="0" smtClean="0"/>
              <a:t> </a:t>
            </a:r>
            <a:r>
              <a:rPr lang="ar-SA" sz="3400" b="1" u="sng" dirty="0">
                <a:solidFill>
                  <a:srgbClr val="993300"/>
                </a:solidFill>
              </a:rPr>
              <a:t>ويراعى فى الضم النقاط التالية :</a:t>
            </a:r>
          </a:p>
          <a:p>
            <a:pPr marL="0" indent="0" algn="just">
              <a:buNone/>
            </a:pPr>
            <a:r>
              <a:rPr lang="ar-SA" dirty="0"/>
              <a:t>1- لا يجرى  فى وقت  الحر الشديد  والجفاف  خوفاً  من  تكسير العيدان  وفرط الحبوب  لذلك يجرى فى الصباح الباكر أو أثناء الليل وتقف العملية وقت الظهيرة .</a:t>
            </a:r>
          </a:p>
          <a:p>
            <a:pPr marL="0" indent="0" algn="just">
              <a:buNone/>
            </a:pPr>
            <a:r>
              <a:rPr lang="ar-SA" dirty="0"/>
              <a:t>2- عدم إقتلاع النباتات بجذورها حيث يلتصق بها الطين فتنخفض درجة القمح تجارياً وينتج ذلك من  إستعمال مناجل غير حادة  أو الضم فى أرض حديثة الرى .</a:t>
            </a:r>
          </a:p>
          <a:p>
            <a:pPr marL="0" indent="0" algn="just">
              <a:buNone/>
            </a:pPr>
            <a:r>
              <a:rPr lang="ar-SA" dirty="0"/>
              <a:t>3- أن يكون الضم متوسطاً ليس بالواطى ولا بالعالى .</a:t>
            </a:r>
          </a:p>
          <a:p>
            <a:pPr marL="0" indent="0" algn="just">
              <a:buNone/>
            </a:pPr>
            <a:r>
              <a:rPr lang="ar-SA" dirty="0"/>
              <a:t>4- عدم ضم الحشائش مع القمح .</a:t>
            </a:r>
          </a:p>
          <a:p>
            <a:pPr marL="0" indent="0" algn="just">
              <a:buNone/>
            </a:pPr>
            <a:r>
              <a:rPr lang="ar-SA" dirty="0"/>
              <a:t>5- أن تربط النباتات فى حزم قطرها 50 سم بسيقان لم يتم جفافها تؤخذ من حواف الحقل .</a:t>
            </a:r>
          </a:p>
          <a:p>
            <a:pPr marL="0" indent="0" algn="just">
              <a:buNone/>
            </a:pPr>
            <a:r>
              <a:rPr lang="ar-SA" dirty="0"/>
              <a:t>	ويتم الدراس بألات الدراس التى يديرها الجرار ثم يذرى المحصول بألات التذرية .</a:t>
            </a:r>
            <a:endParaRPr lang="ar-SA" b="1" u="sng" dirty="0"/>
          </a:p>
          <a:p>
            <a:pPr marL="0" indent="0" algn="just">
              <a:buNone/>
            </a:pPr>
            <a:endParaRPr lang="ar-EG" sz="3400" b="1" u="sng" dirty="0" smtClean="0">
              <a:solidFill>
                <a:srgbClr val="993300"/>
              </a:solidFill>
            </a:endParaRPr>
          </a:p>
          <a:p>
            <a:pPr marL="0" indent="0" algn="just">
              <a:buNone/>
            </a:pPr>
            <a:r>
              <a:rPr lang="ar-SA" sz="3400" b="1" u="sng" dirty="0" smtClean="0">
                <a:solidFill>
                  <a:srgbClr val="993300"/>
                </a:solidFill>
              </a:rPr>
              <a:t>المحصول </a:t>
            </a:r>
            <a:r>
              <a:rPr lang="ar-SA" sz="3400" b="1" u="sng" dirty="0">
                <a:solidFill>
                  <a:srgbClr val="993300"/>
                </a:solidFill>
              </a:rPr>
              <a:t>:</a:t>
            </a:r>
            <a:endParaRPr lang="ar-SA" sz="3400" dirty="0">
              <a:solidFill>
                <a:srgbClr val="993300"/>
              </a:solidFill>
            </a:endParaRPr>
          </a:p>
          <a:p>
            <a:pPr marL="0" indent="0" algn="just">
              <a:buNone/>
            </a:pPr>
            <a:r>
              <a:rPr lang="ar-SA" dirty="0">
                <a:solidFill>
                  <a:srgbClr val="993300"/>
                </a:solidFill>
              </a:rPr>
              <a:t>	يختلف </a:t>
            </a:r>
            <a:r>
              <a:rPr lang="ar-SA" b="1" dirty="0">
                <a:solidFill>
                  <a:srgbClr val="993300"/>
                </a:solidFill>
              </a:rPr>
              <a:t>من 14 - 20 أردب من القمح</a:t>
            </a:r>
          </a:p>
          <a:p>
            <a:pPr marL="0" indent="0" algn="just">
              <a:buNone/>
            </a:pPr>
            <a:r>
              <a:rPr lang="ar-SA" b="1" dirty="0">
                <a:solidFill>
                  <a:srgbClr val="993300"/>
                </a:solidFill>
              </a:rPr>
              <a:t>                10 - 15 أحمال من التبن </a:t>
            </a:r>
          </a:p>
          <a:p>
            <a:pPr marL="0" indent="0" algn="just">
              <a:buNone/>
            </a:pPr>
            <a:r>
              <a:rPr lang="ar-SA" dirty="0">
                <a:solidFill>
                  <a:srgbClr val="993300"/>
                </a:solidFill>
              </a:rPr>
              <a:t>			   ووزن الأردب من الحبوب   150 كياوجرام .</a:t>
            </a:r>
          </a:p>
          <a:p>
            <a:pPr marL="0" indent="0" algn="just">
              <a:buNone/>
            </a:pPr>
            <a:r>
              <a:rPr lang="ar-SA" dirty="0">
                <a:solidFill>
                  <a:srgbClr val="993300"/>
                </a:solidFill>
              </a:rPr>
              <a:t> 			   ووزن حمل التبن              250 كيلوجرام .</a:t>
            </a:r>
            <a:endParaRPr lang="en-US" dirty="0">
              <a:solidFill>
                <a:srgbClr val="993300"/>
              </a:solidFill>
            </a:endParaRPr>
          </a:p>
          <a:p>
            <a:pPr marL="0" indent="0">
              <a:buNone/>
            </a:pPr>
            <a:endParaRPr lang="ar-EG" dirty="0"/>
          </a:p>
        </p:txBody>
      </p:sp>
    </p:spTree>
    <p:extLst>
      <p:ext uri="{BB962C8B-B14F-4D97-AF65-F5344CB8AC3E}">
        <p14:creationId xmlns:p14="http://schemas.microsoft.com/office/powerpoint/2010/main" val="59271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976664"/>
          </a:xfrm>
        </p:spPr>
        <p:txBody>
          <a:bodyPr>
            <a:normAutofit/>
          </a:bodyPr>
          <a:lstStyle/>
          <a:p>
            <a:pPr marL="0" indent="0" algn="ctr" rtl="0">
              <a:buNone/>
            </a:pPr>
            <a:r>
              <a:rPr lang="ar-SA" b="1" dirty="0">
                <a:solidFill>
                  <a:schemeClr val="hlink"/>
                </a:solidFill>
                <a:latin typeface="Times New Roman" pitchFamily="18" charset="0"/>
              </a:rPr>
              <a:t>القمح</a:t>
            </a:r>
            <a:br>
              <a:rPr lang="ar-SA" b="1" dirty="0">
                <a:solidFill>
                  <a:schemeClr val="hlink"/>
                </a:solidFill>
                <a:latin typeface="Times New Roman" pitchFamily="18" charset="0"/>
              </a:rPr>
            </a:br>
            <a:r>
              <a:rPr lang="en-US" b="1" dirty="0">
                <a:solidFill>
                  <a:schemeClr val="hlink"/>
                </a:solidFill>
                <a:latin typeface="Times New Roman" pitchFamily="18" charset="0"/>
              </a:rPr>
              <a:t>S.N.:</a:t>
            </a:r>
            <a:r>
              <a:rPr lang="en-US" b="1" i="1" dirty="0" err="1">
                <a:solidFill>
                  <a:schemeClr val="hlink"/>
                </a:solidFill>
                <a:latin typeface="Times New Roman" pitchFamily="18" charset="0"/>
              </a:rPr>
              <a:t>Triticum</a:t>
            </a:r>
            <a:r>
              <a:rPr lang="en-US" b="1" i="1" dirty="0">
                <a:solidFill>
                  <a:schemeClr val="hlink"/>
                </a:solidFill>
                <a:latin typeface="Times New Roman" pitchFamily="18" charset="0"/>
              </a:rPr>
              <a:t> </a:t>
            </a:r>
            <a:r>
              <a:rPr lang="en-US" b="1" i="1" dirty="0" err="1">
                <a:solidFill>
                  <a:schemeClr val="hlink"/>
                </a:solidFill>
                <a:latin typeface="Times New Roman" pitchFamily="18" charset="0"/>
              </a:rPr>
              <a:t>aestivum</a:t>
            </a:r>
            <a:r>
              <a:rPr lang="en-US" b="1" dirty="0">
                <a:solidFill>
                  <a:schemeClr val="hlink"/>
                </a:solidFill>
                <a:latin typeface="Times New Roman" pitchFamily="18" charset="0"/>
              </a:rPr>
              <a:t> L. ( </a:t>
            </a:r>
            <a:r>
              <a:rPr lang="en-US" b="1" dirty="0" err="1">
                <a:solidFill>
                  <a:schemeClr val="hlink"/>
                </a:solidFill>
                <a:latin typeface="Times New Roman" pitchFamily="18" charset="0"/>
              </a:rPr>
              <a:t>vulgare</a:t>
            </a:r>
            <a:r>
              <a:rPr lang="en-US" b="1" dirty="0">
                <a:solidFill>
                  <a:schemeClr val="hlink"/>
                </a:solidFill>
                <a:latin typeface="Times New Roman" pitchFamily="18" charset="0"/>
              </a:rPr>
              <a:t>) </a:t>
            </a:r>
            <a:r>
              <a:rPr lang="ar-SA" b="1" dirty="0">
                <a:solidFill>
                  <a:schemeClr val="hlink"/>
                </a:solidFill>
                <a:latin typeface="Times New Roman" pitchFamily="18" charset="0"/>
              </a:rPr>
              <a:t/>
            </a:r>
            <a:br>
              <a:rPr lang="ar-SA" b="1" dirty="0">
                <a:solidFill>
                  <a:schemeClr val="hlink"/>
                </a:solidFill>
                <a:latin typeface="Times New Roman" pitchFamily="18" charset="0"/>
              </a:rPr>
            </a:br>
            <a:r>
              <a:rPr lang="en-US" b="1" dirty="0" err="1" smtClean="0">
                <a:solidFill>
                  <a:schemeClr val="hlink"/>
                </a:solidFill>
                <a:latin typeface="Times New Roman" pitchFamily="18" charset="0"/>
              </a:rPr>
              <a:t>E.N</a:t>
            </a:r>
            <a:r>
              <a:rPr lang="en-US" b="1" dirty="0" err="1">
                <a:solidFill>
                  <a:schemeClr val="hlink"/>
                </a:solidFill>
                <a:latin typeface="Times New Roman" pitchFamily="18" charset="0"/>
              </a:rPr>
              <a:t>.:</a:t>
            </a:r>
            <a:r>
              <a:rPr lang="en-US" b="1" dirty="0" err="1" smtClean="0">
                <a:solidFill>
                  <a:schemeClr val="hlink"/>
                </a:solidFill>
                <a:latin typeface="Times New Roman" pitchFamily="18" charset="0"/>
              </a:rPr>
              <a:t>Wheat</a:t>
            </a:r>
            <a:endParaRPr lang="en-US" b="1" dirty="0" smtClean="0">
              <a:solidFill>
                <a:schemeClr val="hlink"/>
              </a:solidFill>
              <a:latin typeface="Times New Roman" pitchFamily="18" charset="0"/>
            </a:endParaRPr>
          </a:p>
          <a:p>
            <a:pPr algn="just"/>
            <a:r>
              <a:rPr lang="ar-SA" smtClean="0"/>
              <a:t>يشمل </a:t>
            </a:r>
            <a:r>
              <a:rPr lang="ar-SA" dirty="0" smtClean="0"/>
              <a:t>القمح أكبر مساحة منزرعة بالنسبة لمحاصيل الحبوب الأخرى حيث يزرع منه 250 مليون هكتار موزعة على كثير من مناطق إنتاجة فى العالم</a:t>
            </a:r>
            <a:r>
              <a:rPr lang="ar-EG" dirty="0" smtClean="0"/>
              <a:t>.</a:t>
            </a:r>
          </a:p>
          <a:p>
            <a:pPr algn="just"/>
            <a:r>
              <a:rPr lang="ar-SA" dirty="0" smtClean="0"/>
              <a:t> كما أنه يمثل الغذاء الرئيسى للإنسان فى معظم الدول لأن حبوب القمح تحتوى على الجلوتين أو العرق الذى يجعل دقيق القمح أنسب من دقيق الحبوب الأخرى لصناعة خبز ممتاز يرغبه الإنسان.</a:t>
            </a:r>
          </a:p>
          <a:p>
            <a:pPr algn="just"/>
            <a:endParaRPr lang="en-US" dirty="0" smtClean="0"/>
          </a:p>
          <a:p>
            <a:endParaRPr lang="ar-EG" dirty="0"/>
          </a:p>
        </p:txBody>
      </p:sp>
    </p:spTree>
    <p:extLst>
      <p:ext uri="{BB962C8B-B14F-4D97-AF65-F5344CB8AC3E}">
        <p14:creationId xmlns:p14="http://schemas.microsoft.com/office/powerpoint/2010/main" val="2879438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548680"/>
            <a:ext cx="6984776" cy="5881836"/>
          </a:xfrm>
        </p:spPr>
      </p:pic>
    </p:spTree>
    <p:extLst>
      <p:ext uri="{BB962C8B-B14F-4D97-AF65-F5344CB8AC3E}">
        <p14:creationId xmlns:p14="http://schemas.microsoft.com/office/powerpoint/2010/main" val="21583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pPr algn="just"/>
            <a:r>
              <a:rPr lang="ar-SA" dirty="0" smtClean="0">
                <a:latin typeface="Times New Roman" pitchFamily="18" charset="0"/>
              </a:rPr>
              <a:t>يزرع</a:t>
            </a:r>
            <a:r>
              <a:rPr lang="en-US" dirty="0" smtClean="0">
                <a:latin typeface="Times New Roman" pitchFamily="18" charset="0"/>
              </a:rPr>
              <a:t> </a:t>
            </a:r>
            <a:r>
              <a:rPr lang="ar-EG" dirty="0" smtClean="0">
                <a:latin typeface="Times New Roman" pitchFamily="18" charset="0"/>
              </a:rPr>
              <a:t> القمح </a:t>
            </a:r>
            <a:r>
              <a:rPr lang="ar-SA" dirty="0" smtClean="0">
                <a:latin typeface="Times New Roman" pitchFamily="18" charset="0"/>
              </a:rPr>
              <a:t>في جميع دول العالم تقريبا باستثناء المناطق الحارة الرطبة من المنطقة الاستوائية ، وأكبر مناطق القمح تقع  في نصف الكرة الشمالي بين خطى عرض 30 ، 80 ومع ذلك يزرع قريبا من خط الاستواء في المناطق الجبلية من أفريقيا وأمريكا الجنوبية وتمتد زراعته إلى المناطق القطبية من أوروبا وآسيا وأمريكا ، ويزرع في مناطق التبت والحبشة وأكوادور وكولومبيا ، ويبلغ ارتفاعها عن سطح البحر عشرة آلاف قدم أو أكثر . ويزرع من القمح في المناطق الشمالية الباردة مجموعتان موسميتان :</a:t>
            </a:r>
            <a:endParaRPr lang="ar-SA" b="1" dirty="0" smtClean="0">
              <a:latin typeface="Times New Roman" pitchFamily="18" charset="0"/>
            </a:endParaRPr>
          </a:p>
          <a:p>
            <a:pPr marL="0" indent="0" algn="just">
              <a:buNone/>
            </a:pPr>
            <a:r>
              <a:rPr lang="ar-SA" b="1" dirty="0" smtClean="0">
                <a:solidFill>
                  <a:schemeClr val="folHlink"/>
                </a:solidFill>
                <a:latin typeface="Times New Roman" pitchFamily="18" charset="0"/>
              </a:rPr>
              <a:t>1- اقماح الشتاء: </a:t>
            </a:r>
            <a:r>
              <a:rPr lang="en-US" b="1" dirty="0" smtClean="0">
                <a:solidFill>
                  <a:schemeClr val="folHlink"/>
                </a:solidFill>
                <a:latin typeface="Times New Roman" pitchFamily="18" charset="0"/>
              </a:rPr>
              <a:t>Winter Wheat</a:t>
            </a:r>
            <a:r>
              <a:rPr lang="ar-SA" b="1" dirty="0" smtClean="0">
                <a:latin typeface="Times New Roman" pitchFamily="18" charset="0"/>
              </a:rPr>
              <a:t> </a:t>
            </a:r>
            <a:endParaRPr lang="ar-SA" dirty="0" smtClean="0">
              <a:latin typeface="Times New Roman" pitchFamily="18" charset="0"/>
            </a:endParaRPr>
          </a:p>
          <a:p>
            <a:pPr marL="0" indent="0" algn="just">
              <a:buNone/>
            </a:pPr>
            <a:r>
              <a:rPr lang="ar-SA" dirty="0" smtClean="0">
                <a:latin typeface="Times New Roman" pitchFamily="18" charset="0"/>
              </a:rPr>
              <a:t>	وتزرع في الخريف وتحصد في الربيع والصيف وهى أكثر تحملا للبرد.</a:t>
            </a:r>
            <a:endParaRPr lang="ar-SA" b="1" dirty="0" smtClean="0">
              <a:latin typeface="Times New Roman" pitchFamily="18" charset="0"/>
            </a:endParaRPr>
          </a:p>
          <a:p>
            <a:pPr marL="0" indent="0" algn="just">
              <a:buNone/>
            </a:pPr>
            <a:r>
              <a:rPr lang="ar-SA" b="1" dirty="0" smtClean="0">
                <a:solidFill>
                  <a:schemeClr val="folHlink"/>
                </a:solidFill>
                <a:latin typeface="Times New Roman" pitchFamily="18" charset="0"/>
              </a:rPr>
              <a:t>2- أقماح الربيع : </a:t>
            </a:r>
            <a:r>
              <a:rPr lang="en-US" b="1" dirty="0" smtClean="0">
                <a:solidFill>
                  <a:schemeClr val="folHlink"/>
                </a:solidFill>
                <a:latin typeface="Times New Roman" pitchFamily="18" charset="0"/>
              </a:rPr>
              <a:t>Spring Wheat</a:t>
            </a:r>
            <a:r>
              <a:rPr lang="en-US" b="1" dirty="0" smtClean="0">
                <a:latin typeface="Times New Roman" pitchFamily="18" charset="0"/>
              </a:rPr>
              <a:t> </a:t>
            </a:r>
            <a:r>
              <a:rPr lang="ar-SA" b="1" dirty="0" smtClean="0">
                <a:latin typeface="Times New Roman" pitchFamily="18" charset="0"/>
              </a:rPr>
              <a:t> </a:t>
            </a:r>
            <a:endParaRPr lang="ar-SA" dirty="0" smtClean="0">
              <a:latin typeface="Times New Roman" pitchFamily="18" charset="0"/>
            </a:endParaRPr>
          </a:p>
          <a:p>
            <a:pPr marL="0" indent="0" algn="just">
              <a:buNone/>
            </a:pPr>
            <a:r>
              <a:rPr lang="ar-SA" dirty="0" smtClean="0">
                <a:latin typeface="Times New Roman" pitchFamily="18" charset="0"/>
              </a:rPr>
              <a:t>	وتزرع في الربيع وتحصد أواخر الصيف.</a:t>
            </a:r>
          </a:p>
          <a:p>
            <a:pPr marL="0" indent="0" algn="just">
              <a:buNone/>
            </a:pPr>
            <a:r>
              <a:rPr lang="ar-SA" dirty="0" smtClean="0">
                <a:latin typeface="Times New Roman" pitchFamily="18" charset="0"/>
              </a:rPr>
              <a:t>	 أما في المناطق المعتدلة والحارة يزرع مرة واحدة في الخريف ويحصد في أواخر الربيع وأوائل الصيف.</a:t>
            </a:r>
            <a:endParaRPr lang="en-US" dirty="0" smtClean="0">
              <a:latin typeface="Times New Roman" pitchFamily="18" charset="0"/>
            </a:endParaRPr>
          </a:p>
          <a:p>
            <a:pPr marL="0" indent="0">
              <a:buNone/>
            </a:pPr>
            <a:endParaRPr lang="ar-EG" dirty="0"/>
          </a:p>
        </p:txBody>
      </p:sp>
    </p:spTree>
    <p:extLst>
      <p:ext uri="{BB962C8B-B14F-4D97-AF65-F5344CB8AC3E}">
        <p14:creationId xmlns:p14="http://schemas.microsoft.com/office/powerpoint/2010/main" val="356271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7544" y="1124744"/>
            <a:ext cx="8229600" cy="5184576"/>
          </a:xfrm>
        </p:spPr>
        <p:txBody>
          <a:bodyPr>
            <a:normAutofit fontScale="77500" lnSpcReduction="20000"/>
          </a:bodyPr>
          <a:lstStyle/>
          <a:p>
            <a:pPr marL="0" indent="0" algn="just">
              <a:buNone/>
            </a:pPr>
            <a:r>
              <a:rPr lang="ar-SA" b="1" dirty="0" smtClean="0"/>
              <a:t>	تتبع أصناف القمح المنزرعة فى مصر 3 أنواع نباتية وهى :</a:t>
            </a:r>
          </a:p>
          <a:p>
            <a:pPr marL="0" indent="0" algn="just">
              <a:buNone/>
            </a:pPr>
            <a:r>
              <a:rPr lang="ar-SA" b="1" dirty="0" smtClean="0">
                <a:solidFill>
                  <a:srgbClr val="FF0000"/>
                </a:solidFill>
              </a:rPr>
              <a:t>1- قمح الخبز أو القمح الدارج </a:t>
            </a:r>
            <a:r>
              <a:rPr lang="en-US" b="1" dirty="0" smtClean="0">
                <a:solidFill>
                  <a:srgbClr val="FF0000"/>
                </a:solidFill>
              </a:rPr>
              <a:t>(Common or Bread Wheat)</a:t>
            </a:r>
            <a:endParaRPr lang="ar-SA" b="1" dirty="0" smtClean="0">
              <a:solidFill>
                <a:srgbClr val="FF0000"/>
              </a:solidFill>
            </a:endParaRPr>
          </a:p>
          <a:p>
            <a:pPr marL="0" indent="0" algn="just">
              <a:buNone/>
            </a:pPr>
            <a:r>
              <a:rPr lang="ar-SA" b="1" dirty="0" smtClean="0"/>
              <a:t>	وينتمى للنوع </a:t>
            </a:r>
            <a:r>
              <a:rPr lang="en-US" b="1" i="1" dirty="0" err="1" smtClean="0"/>
              <a:t>Triticum</a:t>
            </a:r>
            <a:r>
              <a:rPr lang="en-US" b="1" i="1" dirty="0" smtClean="0"/>
              <a:t> </a:t>
            </a:r>
            <a:r>
              <a:rPr lang="en-US" b="1" i="1" dirty="0" err="1" smtClean="0"/>
              <a:t>aestivum</a:t>
            </a:r>
            <a:r>
              <a:rPr lang="en-US" b="1" i="1" dirty="0" smtClean="0"/>
              <a:t>  </a:t>
            </a:r>
            <a:r>
              <a:rPr lang="en-US" b="1" dirty="0" smtClean="0"/>
              <a:t>(</a:t>
            </a:r>
            <a:r>
              <a:rPr lang="en-US" b="1" dirty="0" err="1" smtClean="0"/>
              <a:t>vulgare</a:t>
            </a:r>
            <a:r>
              <a:rPr lang="en-US" b="1" dirty="0" smtClean="0"/>
              <a:t>) </a:t>
            </a:r>
            <a:r>
              <a:rPr lang="ar-SA" b="1" dirty="0" smtClean="0"/>
              <a:t>  وهو من الأقماح السداسية وعدد الكروموزومات 42 (ن = 21) ويضم هذا النوع أهم أصناف القمح المنزرعة فى العالم المستخدمة فى صناعة الخبز .  </a:t>
            </a:r>
          </a:p>
          <a:p>
            <a:pPr marL="0" indent="0" algn="just">
              <a:buNone/>
            </a:pPr>
            <a:r>
              <a:rPr lang="ar-SA" b="1" dirty="0" smtClean="0">
                <a:solidFill>
                  <a:srgbClr val="FF0000"/>
                </a:solidFill>
              </a:rPr>
              <a:t>2- قمح الديورم أو قمح المكرونة </a:t>
            </a:r>
            <a:r>
              <a:rPr lang="en-US" b="1" dirty="0" smtClean="0">
                <a:solidFill>
                  <a:srgbClr val="FF0000"/>
                </a:solidFill>
              </a:rPr>
              <a:t>Durum Wheat</a:t>
            </a:r>
            <a:r>
              <a:rPr lang="en-US" b="1" dirty="0" smtClean="0"/>
              <a:t> </a:t>
            </a:r>
            <a:r>
              <a:rPr lang="ar-SA" b="1" dirty="0" smtClean="0"/>
              <a:t> </a:t>
            </a:r>
          </a:p>
          <a:p>
            <a:pPr marL="0" indent="0" algn="just">
              <a:buNone/>
            </a:pPr>
            <a:r>
              <a:rPr lang="ar-SA" b="1" dirty="0" smtClean="0"/>
              <a:t>   ويسمى أيضاً القمح الصلد أو القمح الدكر وينتمى لنوع </a:t>
            </a:r>
            <a:r>
              <a:rPr lang="en-US" b="1" i="1" dirty="0" err="1" smtClean="0"/>
              <a:t>Triticum</a:t>
            </a:r>
            <a:r>
              <a:rPr lang="en-US" b="1" i="1" dirty="0" smtClean="0"/>
              <a:t> durum </a:t>
            </a:r>
            <a:r>
              <a:rPr lang="en-US" b="1" dirty="0" smtClean="0"/>
              <a:t> L. </a:t>
            </a:r>
            <a:r>
              <a:rPr lang="ar-SA" b="1" dirty="0" smtClean="0"/>
              <a:t>  وهو من الأقماح الرباعية وعدد الكروموزومات 28 (ن = 14) والحبوب كبيرة الحجم صلبة عالية البروتين تصلح لصناعة المكرونة</a:t>
            </a:r>
            <a:r>
              <a:rPr lang="en-US" b="1" dirty="0" smtClean="0"/>
              <a:t>.</a:t>
            </a:r>
            <a:endParaRPr lang="ar-SA" b="1" dirty="0" smtClean="0"/>
          </a:p>
          <a:p>
            <a:pPr marL="0" indent="0" algn="just">
              <a:buNone/>
            </a:pPr>
            <a:r>
              <a:rPr lang="ar-SA" b="1" dirty="0" smtClean="0">
                <a:solidFill>
                  <a:srgbClr val="FF0000"/>
                </a:solidFill>
              </a:rPr>
              <a:t>3- قمح البرميدال (القمح البلدى) </a:t>
            </a:r>
            <a:r>
              <a:rPr lang="en-US" b="1" i="1" dirty="0" err="1" smtClean="0">
                <a:solidFill>
                  <a:srgbClr val="FF0000"/>
                </a:solidFill>
              </a:rPr>
              <a:t>Triticum</a:t>
            </a:r>
            <a:r>
              <a:rPr lang="en-US" b="1" i="1" dirty="0" smtClean="0">
                <a:solidFill>
                  <a:srgbClr val="FF0000"/>
                </a:solidFill>
              </a:rPr>
              <a:t> </a:t>
            </a:r>
            <a:r>
              <a:rPr lang="en-US" b="1" i="1" dirty="0" err="1" smtClean="0">
                <a:solidFill>
                  <a:srgbClr val="FF0000"/>
                </a:solidFill>
              </a:rPr>
              <a:t>pyramidale</a:t>
            </a:r>
            <a:r>
              <a:rPr lang="en-US" b="1" dirty="0" smtClean="0"/>
              <a:t>  </a:t>
            </a:r>
            <a:endParaRPr lang="ar-SA" b="1" dirty="0" smtClean="0"/>
          </a:p>
          <a:p>
            <a:pPr marL="0" indent="0" algn="just">
              <a:buNone/>
            </a:pPr>
            <a:r>
              <a:rPr lang="ar-SA" b="1" dirty="0" smtClean="0"/>
              <a:t>	ويطلق عليه محلياً القمح البلدى وهو من الاقماح الرباعية وعدد الكروموزومات 28 (ن = 14) وكان لهذا النوع شأن كبير الى عهد قريب ونظراً لقلة محتواه من البروتين (الجلوتين) وعدم صلاحيته لعمل الخبز الجيد فقد تقلصت مساحته</a:t>
            </a:r>
            <a:r>
              <a:rPr lang="en-US" b="1" dirty="0" smtClean="0"/>
              <a:t>.</a:t>
            </a:r>
            <a:endParaRPr lang="ar-EG" dirty="0"/>
          </a:p>
        </p:txBody>
      </p:sp>
      <p:sp>
        <p:nvSpPr>
          <p:cNvPr id="5" name="Text Box 4"/>
          <p:cNvSpPr txBox="1">
            <a:spLocks noChangeArrowheads="1"/>
          </p:cNvSpPr>
          <p:nvPr/>
        </p:nvSpPr>
        <p:spPr bwMode="auto">
          <a:xfrm>
            <a:off x="2882843" y="440583"/>
            <a:ext cx="3733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ar-SA" sz="3200" b="1" dirty="0">
                <a:solidFill>
                  <a:srgbClr val="FF0000"/>
                </a:solidFill>
              </a:rPr>
              <a:t>أصناف القمح فى مصر </a:t>
            </a:r>
            <a:endParaRPr lang="en-US" sz="3200" b="1" dirty="0">
              <a:solidFill>
                <a:srgbClr val="FF0000"/>
              </a:solidFill>
            </a:endParaRPr>
          </a:p>
        </p:txBody>
      </p:sp>
    </p:spTree>
    <p:extLst>
      <p:ext uri="{BB962C8B-B14F-4D97-AF65-F5344CB8AC3E}">
        <p14:creationId xmlns:p14="http://schemas.microsoft.com/office/powerpoint/2010/main" val="402726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6136" y="1268760"/>
            <a:ext cx="2890664" cy="5472608"/>
          </a:xfrm>
        </p:spPr>
        <p:txBody>
          <a:bodyPr>
            <a:normAutofit/>
          </a:bodyPr>
          <a:lstStyle/>
          <a:p>
            <a:pPr marL="0" indent="0">
              <a:buNone/>
            </a:pPr>
            <a:r>
              <a:rPr lang="ar-EG" sz="2800" b="1" dirty="0" smtClean="0"/>
              <a:t>أولا: أقماح الخبز:</a:t>
            </a:r>
          </a:p>
          <a:p>
            <a:pPr marL="0" indent="0">
              <a:buNone/>
            </a:pPr>
            <a:endParaRPr lang="ar-EG" dirty="0" smtClean="0"/>
          </a:p>
          <a:p>
            <a:pPr marL="0" indent="0">
              <a:buNone/>
            </a:pPr>
            <a:endParaRPr lang="ar-EG" dirty="0" smtClean="0"/>
          </a:p>
          <a:p>
            <a:pPr marL="0" indent="0">
              <a:buNone/>
            </a:pPr>
            <a:endParaRPr lang="ar-EG" dirty="0"/>
          </a:p>
        </p:txBody>
      </p:sp>
      <p:sp>
        <p:nvSpPr>
          <p:cNvPr id="4" name="Text Box 4"/>
          <p:cNvSpPr txBox="1">
            <a:spLocks noGrp="1" noChangeArrowheads="1"/>
          </p:cNvSpPr>
          <p:nvPr>
            <p:ph type="title"/>
          </p:nvPr>
        </p:nvSpPr>
        <p:spPr bwMode="auto">
          <a:xfrm>
            <a:off x="457200" y="584528"/>
            <a:ext cx="822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ar-SA" sz="2800" b="1" dirty="0"/>
              <a:t>	والأصناف التى تزرع حالياً </a:t>
            </a:r>
            <a:r>
              <a:rPr lang="ar-SA" sz="2800" b="1" dirty="0" smtClean="0"/>
              <a:t>هى</a:t>
            </a:r>
            <a:r>
              <a:rPr lang="en-US" sz="2800" b="1" dirty="0" smtClean="0"/>
              <a:t>:</a:t>
            </a:r>
            <a:r>
              <a:rPr lang="ar-SA" sz="2800" b="1" dirty="0" smtClean="0"/>
              <a:t> </a:t>
            </a:r>
            <a:endParaRPr lang="en-US" sz="2800" b="1" dirty="0"/>
          </a:p>
        </p:txBody>
      </p:sp>
      <p:sp>
        <p:nvSpPr>
          <p:cNvPr id="5" name="Content Placeholder 2"/>
          <p:cNvSpPr txBox="1">
            <a:spLocks/>
          </p:cNvSpPr>
          <p:nvPr/>
        </p:nvSpPr>
        <p:spPr>
          <a:xfrm>
            <a:off x="1259969" y="1643697"/>
            <a:ext cx="2890664" cy="4525963"/>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ar-EG" sz="2400" b="1" dirty="0"/>
              <a:t>ثانيا: أقماح الديورم (لصناعة المكرونة</a:t>
            </a:r>
            <a:r>
              <a:rPr lang="ar-EG" sz="2400" b="1" dirty="0" smtClean="0"/>
              <a:t>):</a:t>
            </a:r>
          </a:p>
          <a:p>
            <a:pPr marL="0" indent="0">
              <a:lnSpc>
                <a:spcPct val="80000"/>
              </a:lnSpc>
              <a:buNone/>
            </a:pPr>
            <a:endParaRPr lang="ar-EG" sz="1800" dirty="0" smtClean="0"/>
          </a:p>
          <a:p>
            <a:pPr marL="0" indent="0">
              <a:lnSpc>
                <a:spcPct val="80000"/>
              </a:lnSpc>
              <a:buNone/>
            </a:pPr>
            <a:endParaRPr lang="ar-EG" sz="1800" dirty="0"/>
          </a:p>
          <a:p>
            <a:pPr marL="0" indent="0">
              <a:lnSpc>
                <a:spcPct val="80000"/>
              </a:lnSpc>
              <a:buNone/>
            </a:pPr>
            <a:endParaRPr lang="ar-EG" sz="1800" dirty="0" smtClean="0"/>
          </a:p>
          <a:p>
            <a:pPr marL="0" indent="0">
              <a:lnSpc>
                <a:spcPct val="80000"/>
              </a:lnSpc>
              <a:buNone/>
            </a:pPr>
            <a:endParaRPr lang="ar-EG" sz="1800" dirty="0"/>
          </a:p>
          <a:p>
            <a:pPr marL="0" indent="0">
              <a:lnSpc>
                <a:spcPct val="80000"/>
              </a:lnSpc>
              <a:buNone/>
            </a:pPr>
            <a:endParaRPr lang="ar-EG" sz="1800" dirty="0" smtClean="0"/>
          </a:p>
        </p:txBody>
      </p:sp>
      <p:graphicFrame>
        <p:nvGraphicFramePr>
          <p:cNvPr id="6" name="Table 5"/>
          <p:cNvGraphicFramePr>
            <a:graphicFrameLocks noGrp="1"/>
          </p:cNvGraphicFramePr>
          <p:nvPr>
            <p:extLst>
              <p:ext uri="{D42A27DB-BD31-4B8C-83A1-F6EECF244321}">
                <p14:modId xmlns:p14="http://schemas.microsoft.com/office/powerpoint/2010/main" val="4135081613"/>
              </p:ext>
            </p:extLst>
          </p:nvPr>
        </p:nvGraphicFramePr>
        <p:xfrm>
          <a:off x="6156176" y="1916832"/>
          <a:ext cx="2520280" cy="5120640"/>
        </p:xfrm>
        <a:graphic>
          <a:graphicData uri="http://schemas.openxmlformats.org/drawingml/2006/table">
            <a:tbl>
              <a:tblPr rtl="1" firstRow="1" bandRow="1">
                <a:tableStyleId>{2D5ABB26-0587-4C30-8999-92F81FD0307C}</a:tableStyleId>
              </a:tblPr>
              <a:tblGrid>
                <a:gridCol w="1260140"/>
                <a:gridCol w="1260140"/>
              </a:tblGrid>
              <a:tr h="6176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 جيزة 160</a:t>
                      </a:r>
                    </a:p>
                    <a:p>
                      <a:pPr rtl="1">
                        <a:spcBef>
                          <a:spcPts val="0"/>
                        </a:spcBef>
                      </a:pPr>
                      <a:endParaRPr lang="ar-EG" sz="18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سدس 1</a:t>
                      </a:r>
                    </a:p>
                    <a:p>
                      <a:pPr rtl="1">
                        <a:spcBef>
                          <a:spcPts val="0"/>
                        </a:spcBef>
                      </a:pPr>
                      <a:endParaRPr lang="ar-EG" sz="1800" b="1" dirty="0"/>
                    </a:p>
                  </a:txBody>
                  <a:tcPr/>
                </a:tc>
              </a:tr>
              <a:tr h="6176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جيزة 164</a:t>
                      </a:r>
                    </a:p>
                    <a:p>
                      <a:pPr rtl="1">
                        <a:spcBef>
                          <a:spcPts val="0"/>
                        </a:spcBef>
                      </a:pPr>
                      <a:endParaRPr lang="ar-EG" sz="18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سدس 12</a:t>
                      </a:r>
                    </a:p>
                    <a:p>
                      <a:pPr rtl="1">
                        <a:spcBef>
                          <a:spcPts val="0"/>
                        </a:spcBef>
                      </a:pPr>
                      <a:endParaRPr lang="ar-EG" sz="1800" b="1" dirty="0"/>
                    </a:p>
                  </a:txBody>
                  <a:tcPr/>
                </a:tc>
              </a:tr>
              <a:tr h="6176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جيزة 168</a:t>
                      </a:r>
                    </a:p>
                    <a:p>
                      <a:pPr rtl="1">
                        <a:spcBef>
                          <a:spcPts val="0"/>
                        </a:spcBef>
                      </a:pPr>
                      <a:endParaRPr lang="ar-EG" sz="18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سدس 13</a:t>
                      </a:r>
                    </a:p>
                    <a:p>
                      <a:pPr rtl="1">
                        <a:spcBef>
                          <a:spcPts val="0"/>
                        </a:spcBef>
                      </a:pPr>
                      <a:endParaRPr lang="ar-EG" sz="1800" b="1" dirty="0"/>
                    </a:p>
                  </a:txBody>
                  <a:tcPr/>
                </a:tc>
              </a:tr>
              <a:tr h="6176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سخا 8</a:t>
                      </a:r>
                    </a:p>
                    <a:p>
                      <a:pPr rtl="1">
                        <a:spcBef>
                          <a:spcPts val="0"/>
                        </a:spcBef>
                      </a:pPr>
                      <a:endParaRPr lang="ar-EG" sz="18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جميزة 7</a:t>
                      </a:r>
                    </a:p>
                    <a:p>
                      <a:pPr rtl="1">
                        <a:spcBef>
                          <a:spcPts val="0"/>
                        </a:spcBef>
                      </a:pPr>
                      <a:endParaRPr lang="ar-EG" sz="1800" b="1" dirty="0"/>
                    </a:p>
                  </a:txBody>
                  <a:tcPr/>
                </a:tc>
              </a:tr>
              <a:tr h="6176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سخا 61</a:t>
                      </a:r>
                    </a:p>
                    <a:p>
                      <a:pPr rtl="1">
                        <a:spcBef>
                          <a:spcPts val="0"/>
                        </a:spcBef>
                      </a:pPr>
                      <a:endParaRPr lang="ar-EG" sz="18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جميزة 9</a:t>
                      </a:r>
                    </a:p>
                    <a:p>
                      <a:pPr rtl="1">
                        <a:spcBef>
                          <a:spcPts val="0"/>
                        </a:spcBef>
                      </a:pPr>
                      <a:endParaRPr lang="ar-EG" sz="1800" b="1" dirty="0"/>
                    </a:p>
                  </a:txBody>
                  <a:tcPr/>
                </a:tc>
              </a:tr>
              <a:tr h="6176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سخا 69</a:t>
                      </a:r>
                    </a:p>
                    <a:p>
                      <a:pPr rtl="1">
                        <a:spcBef>
                          <a:spcPts val="0"/>
                        </a:spcBef>
                      </a:pPr>
                      <a:endParaRPr lang="ar-EG" sz="18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جميزة 10</a:t>
                      </a:r>
                    </a:p>
                    <a:p>
                      <a:pPr rtl="1">
                        <a:spcBef>
                          <a:spcPts val="0"/>
                        </a:spcBef>
                      </a:pPr>
                      <a:endParaRPr lang="ar-EG" sz="1800" b="1" dirty="0"/>
                    </a:p>
                  </a:txBody>
                  <a:tcPr/>
                </a:tc>
              </a:tr>
              <a:tr h="6176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سخا 93</a:t>
                      </a:r>
                    </a:p>
                    <a:p>
                      <a:pPr rtl="1">
                        <a:spcBef>
                          <a:spcPts val="0"/>
                        </a:spcBef>
                      </a:pPr>
                      <a:endParaRPr lang="ar-EG" sz="18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مصر 1</a:t>
                      </a:r>
                    </a:p>
                    <a:p>
                      <a:pPr rtl="1">
                        <a:spcBef>
                          <a:spcPts val="0"/>
                        </a:spcBef>
                      </a:pPr>
                      <a:endParaRPr lang="ar-EG" sz="1800" b="1" dirty="0"/>
                    </a:p>
                  </a:txBody>
                  <a:tcPr/>
                </a:tc>
              </a:tr>
              <a:tr h="61764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سخا94 </a:t>
                      </a:r>
                    </a:p>
                    <a:p>
                      <a:pPr rtl="1">
                        <a:spcBef>
                          <a:spcPts val="0"/>
                        </a:spcBef>
                      </a:pPr>
                      <a:endParaRPr lang="ar-EG" sz="18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مصر2</a:t>
                      </a:r>
                    </a:p>
                    <a:p>
                      <a:pPr rtl="1">
                        <a:spcBef>
                          <a:spcPts val="0"/>
                        </a:spcBef>
                      </a:pPr>
                      <a:endParaRPr lang="ar-EG" sz="1800" b="1"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65379406"/>
              </p:ext>
            </p:extLst>
          </p:nvPr>
        </p:nvGraphicFramePr>
        <p:xfrm>
          <a:off x="2483768" y="2780928"/>
          <a:ext cx="1391816" cy="3200400"/>
        </p:xfrm>
        <a:graphic>
          <a:graphicData uri="http://schemas.openxmlformats.org/drawingml/2006/table">
            <a:tbl>
              <a:tblPr rtl="1" firstRow="1" bandRow="1">
                <a:tableStyleId>{2D5ABB26-0587-4C30-8999-92F81FD0307C}</a:tableStyleId>
              </a:tblPr>
              <a:tblGrid>
                <a:gridCol w="1391816"/>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بني سويف 1</a:t>
                      </a:r>
                    </a:p>
                    <a:p>
                      <a:pPr rtl="1"/>
                      <a:endParaRPr lang="ar-EG" b="1"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بني سويف 4</a:t>
                      </a:r>
                    </a:p>
                    <a:p>
                      <a:pPr rtl="1"/>
                      <a:endParaRPr lang="ar-EG" b="1"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بني سويف 5</a:t>
                      </a:r>
                    </a:p>
                    <a:p>
                      <a:pPr rtl="1"/>
                      <a:endParaRPr lang="ar-EG" b="1"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بني سويف 6</a:t>
                      </a:r>
                    </a:p>
                    <a:p>
                      <a:pPr rtl="1"/>
                      <a:endParaRPr lang="ar-EG" b="1"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800" b="1" dirty="0" smtClean="0"/>
                        <a:t>سوهاج 3</a:t>
                      </a:r>
                    </a:p>
                    <a:p>
                      <a:pPr rtl="1"/>
                      <a:endParaRPr lang="ar-EG" b="1" dirty="0"/>
                    </a:p>
                  </a:txBody>
                  <a:tcPr/>
                </a:tc>
              </a:tr>
            </a:tbl>
          </a:graphicData>
        </a:graphic>
      </p:graphicFrame>
    </p:spTree>
    <p:extLst>
      <p:ext uri="{BB962C8B-B14F-4D97-AF65-F5344CB8AC3E}">
        <p14:creationId xmlns:p14="http://schemas.microsoft.com/office/powerpoint/2010/main" val="95021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u="sng" dirty="0" smtClean="0">
                <a:solidFill>
                  <a:schemeClr val="accent1"/>
                </a:solidFill>
              </a:rPr>
              <a:t>الاحتياجات المناخية :</a:t>
            </a:r>
            <a:endParaRPr lang="ar-EG" dirty="0"/>
          </a:p>
        </p:txBody>
      </p:sp>
      <p:sp>
        <p:nvSpPr>
          <p:cNvPr id="3" name="Content Placeholder 2"/>
          <p:cNvSpPr>
            <a:spLocks noGrp="1"/>
          </p:cNvSpPr>
          <p:nvPr>
            <p:ph idx="1"/>
          </p:nvPr>
        </p:nvSpPr>
        <p:spPr/>
        <p:txBody>
          <a:bodyPr>
            <a:normAutofit fontScale="92500" lnSpcReduction="20000"/>
          </a:bodyPr>
          <a:lstStyle/>
          <a:p>
            <a:r>
              <a:rPr lang="ar-SA" dirty="0" smtClean="0"/>
              <a:t>تعتبر درجة 25 ْم بأنها الدرجة المثلى للإنبات</a:t>
            </a:r>
            <a:endParaRPr lang="ar-EG" dirty="0" smtClean="0"/>
          </a:p>
          <a:p>
            <a:r>
              <a:rPr lang="ar-SA" dirty="0" smtClean="0"/>
              <a:t>حبوب القمح يلائمها درجات حرارة مرتفعة نوعاً لإنباتها ونمو البادرات ودرجات حرارة معتدلة للنمو الخضرى وحرارة منخفضة أثناء أحد أطوار حياتها لتهيئة القمح للإزهار ويلزم درجات حرارة مرتفعة فى الفترات المتقدمة من حياة النبات لإكمال نضج الحبوب </a:t>
            </a:r>
            <a:endParaRPr lang="ar-EG" dirty="0" smtClean="0"/>
          </a:p>
          <a:p>
            <a:r>
              <a:rPr lang="ar-SA" dirty="0" smtClean="0"/>
              <a:t>الفترة الحرجة فى حياة المحصول تنحصر بين طور التفريع القاعدى حتى طرد السنابل لإحتياجه الى كمية كافية من الماء فحدوث تقلبات جوية مثل الصقيع يقلل المحصول فإرتفاع وانخفاض الحرارة يقتل حبوب اللقاح</a:t>
            </a:r>
            <a:endParaRPr lang="ar-EG" dirty="0" smtClean="0"/>
          </a:p>
          <a:p>
            <a:r>
              <a:rPr lang="ar-SA" dirty="0" smtClean="0"/>
              <a:t>يعتبر القمح من نباتات النهار الطويل</a:t>
            </a:r>
            <a:endParaRPr lang="ar-EG" dirty="0" smtClean="0"/>
          </a:p>
          <a:p>
            <a:pPr marL="0" indent="0">
              <a:buNone/>
            </a:pPr>
            <a:endParaRPr lang="ar-EG" dirty="0" smtClean="0"/>
          </a:p>
          <a:p>
            <a:pPr marL="0" indent="0">
              <a:buNone/>
            </a:pPr>
            <a:endParaRPr lang="ar-EG"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9655" y="764704"/>
            <a:ext cx="874787" cy="1433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2025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EG" dirty="0" smtClean="0"/>
              <a:t>ماذا يحدث عند تعرض نباتات القمح للحرارة المنخفضة والنهار القصير ؟!</a:t>
            </a:r>
          </a:p>
          <a:p>
            <a:pPr marL="0" indent="0">
              <a:buNone/>
            </a:pPr>
            <a:r>
              <a:rPr lang="ar-EG" dirty="0" smtClean="0"/>
              <a:t>ال</a:t>
            </a:r>
            <a:r>
              <a:rPr lang="ar-SA" dirty="0" smtClean="0"/>
              <a:t>حرارة المنخفضة والنهار القصير تنبه التفريع وتكوين الأوراق (النمو الخضرى) ولكنها تؤخر التزهير </a:t>
            </a:r>
            <a:endParaRPr lang="ar-EG" dirty="0" smtClean="0"/>
          </a:p>
          <a:p>
            <a:pPr marL="0" indent="0">
              <a:buNone/>
            </a:pPr>
            <a:r>
              <a:rPr lang="ar-SA" dirty="0" smtClean="0"/>
              <a:t>.</a:t>
            </a:r>
            <a:endParaRPr lang="en-US" dirty="0" smtClean="0"/>
          </a:p>
          <a:p>
            <a:endParaRPr lang="ar-EG" dirty="0"/>
          </a:p>
        </p:txBody>
      </p:sp>
    </p:spTree>
    <p:extLst>
      <p:ext uri="{BB962C8B-B14F-4D97-AF65-F5344CB8AC3E}">
        <p14:creationId xmlns:p14="http://schemas.microsoft.com/office/powerpoint/2010/main" val="2410961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u="sng" dirty="0" smtClean="0">
                <a:solidFill>
                  <a:srgbClr val="FF0000"/>
                </a:solidFill>
              </a:rPr>
              <a:t>التربة المناسبة :</a:t>
            </a:r>
            <a:endParaRPr lang="ar-EG" dirty="0"/>
          </a:p>
        </p:txBody>
      </p:sp>
      <p:sp>
        <p:nvSpPr>
          <p:cNvPr id="3" name="Content Placeholder 2"/>
          <p:cNvSpPr>
            <a:spLocks noGrp="1"/>
          </p:cNvSpPr>
          <p:nvPr>
            <p:ph idx="1"/>
          </p:nvPr>
        </p:nvSpPr>
        <p:spPr/>
        <p:txBody>
          <a:bodyPr/>
          <a:lstStyle/>
          <a:p>
            <a:r>
              <a:rPr lang="ar-SA" b="1" u="sng" dirty="0" smtClean="0"/>
              <a:t>يجود فى الأراضى الثقيلة والمتوسطة ، جيدة الصرف </a:t>
            </a:r>
            <a:endParaRPr lang="ar-EG" b="1" u="sng" dirty="0" smtClean="0"/>
          </a:p>
          <a:p>
            <a:r>
              <a:rPr lang="ar-SA" dirty="0" smtClean="0"/>
              <a:t>التربة الطينية تعطى أعلى محصول </a:t>
            </a:r>
            <a:endParaRPr lang="ar-EG" dirty="0" smtClean="0"/>
          </a:p>
          <a:p>
            <a:r>
              <a:rPr lang="ar-SA" dirty="0" smtClean="0"/>
              <a:t>يمكن أن ينمو فى الطينية والطميية الرملية ولكن المحصول يقل </a:t>
            </a:r>
            <a:endParaRPr lang="ar-EG" dirty="0" smtClean="0"/>
          </a:p>
          <a:p>
            <a:r>
              <a:rPr lang="ar-SA" dirty="0" smtClean="0"/>
              <a:t>لا يزرع فى الأراضى الرملية والأراضى المالحة والقلوية .</a:t>
            </a:r>
            <a:endParaRPr lang="en-US" dirty="0" smtClean="0"/>
          </a:p>
          <a:p>
            <a:endParaRPr lang="ar-EG" dirty="0"/>
          </a:p>
        </p:txBody>
      </p:sp>
    </p:spTree>
    <p:extLst>
      <p:ext uri="{BB962C8B-B14F-4D97-AF65-F5344CB8AC3E}">
        <p14:creationId xmlns:p14="http://schemas.microsoft.com/office/powerpoint/2010/main" val="3421540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r"/>
            <a:r>
              <a:rPr lang="ar-SA" sz="3600" b="1" u="sng" dirty="0" smtClean="0">
                <a:solidFill>
                  <a:srgbClr val="FF0000"/>
                </a:solidFill>
              </a:rPr>
              <a:t>موعد الزراعة :</a:t>
            </a:r>
            <a:endParaRPr lang="ar-EG" sz="3600" dirty="0"/>
          </a:p>
        </p:txBody>
      </p:sp>
      <p:sp>
        <p:nvSpPr>
          <p:cNvPr id="3" name="Content Placeholder 2"/>
          <p:cNvSpPr>
            <a:spLocks noGrp="1"/>
          </p:cNvSpPr>
          <p:nvPr>
            <p:ph idx="1"/>
          </p:nvPr>
        </p:nvSpPr>
        <p:spPr>
          <a:xfrm>
            <a:off x="457200" y="1268760"/>
            <a:ext cx="8229600" cy="5589240"/>
          </a:xfrm>
        </p:spPr>
        <p:txBody>
          <a:bodyPr>
            <a:normAutofit lnSpcReduction="10000"/>
          </a:bodyPr>
          <a:lstStyle/>
          <a:p>
            <a:r>
              <a:rPr lang="ar-SA" dirty="0" smtClean="0"/>
              <a:t>تعتبر</a:t>
            </a:r>
            <a:r>
              <a:rPr lang="ar-SA" b="1" dirty="0" smtClean="0"/>
              <a:t> الأسابيع الثلاثة من شهر نوفمبر هى أفضل ميعاد لزراعة</a:t>
            </a:r>
            <a:r>
              <a:rPr lang="ar-SA" dirty="0" smtClean="0"/>
              <a:t> القمح ومن المعروف أن الزراعة فى الوجه القبلى مبكرة عنها فى الوجه البحرى </a:t>
            </a:r>
          </a:p>
          <a:p>
            <a:r>
              <a:rPr lang="ar-SA" dirty="0" smtClean="0">
                <a:solidFill>
                  <a:schemeClr val="accent1"/>
                </a:solidFill>
              </a:rPr>
              <a:t>الزراعة  المبكرة  تحقق</a:t>
            </a:r>
            <a:r>
              <a:rPr lang="ar-EG" dirty="0"/>
              <a:t>:</a:t>
            </a:r>
            <a:r>
              <a:rPr lang="ar-SA" dirty="0" smtClean="0"/>
              <a:t>  طرد السنابل مبكراً - نضج السنابل فى الجو المعتدل - تفيد الزراعة المبكرة فى مقاومة التفحم اللوائى - مقاومة  الحشرات مثل  دبور الحنطة  المنشارى ودودة سنابل القمح والمن إذ أن الزراعة المتأخرة للقمح أكثر تعرضاً للإصابة بالمن عن الزراعة المبكرة .</a:t>
            </a:r>
            <a:endParaRPr lang="ar-EG" dirty="0" smtClean="0"/>
          </a:p>
          <a:p>
            <a:r>
              <a:rPr lang="ar-SA" dirty="0">
                <a:solidFill>
                  <a:schemeClr val="accent1"/>
                </a:solidFill>
              </a:rPr>
              <a:t>التأخير  فى الزراعة يترتب </a:t>
            </a:r>
            <a:r>
              <a:rPr lang="ar-SA" dirty="0" smtClean="0">
                <a:solidFill>
                  <a:schemeClr val="accent1"/>
                </a:solidFill>
              </a:rPr>
              <a:t>عليه</a:t>
            </a:r>
            <a:r>
              <a:rPr lang="ar-EG" dirty="0" smtClean="0">
                <a:solidFill>
                  <a:schemeClr val="accent1"/>
                </a:solidFill>
              </a:rPr>
              <a:t>:</a:t>
            </a:r>
            <a:r>
              <a:rPr lang="ar-SA" dirty="0" smtClean="0">
                <a:solidFill>
                  <a:schemeClr val="accent1"/>
                </a:solidFill>
              </a:rPr>
              <a:t> </a:t>
            </a:r>
            <a:r>
              <a:rPr lang="ar-SA" dirty="0" smtClean="0"/>
              <a:t>تأخير التزهير وبذلك يتعرض للضرر الناتج من إرتفاع درجة الحرارة الذى يؤدى الى ضمور الحبوب وبالتالى قلة المحصول.  </a:t>
            </a:r>
          </a:p>
          <a:p>
            <a:endParaRPr lang="ar-SA" dirty="0" smtClean="0"/>
          </a:p>
          <a:p>
            <a:endParaRPr lang="ar-EG" dirty="0"/>
          </a:p>
        </p:txBody>
      </p:sp>
    </p:spTree>
    <p:extLst>
      <p:ext uri="{BB962C8B-B14F-4D97-AF65-F5344CB8AC3E}">
        <p14:creationId xmlns:p14="http://schemas.microsoft.com/office/powerpoint/2010/main" val="3795756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676</Words>
  <Application>Microsoft Office PowerPoint</Application>
  <PresentationFormat>On-screen Show (4:3)</PresentationFormat>
  <Paragraphs>166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مادة : انتاج محاصيل حبوب وزيت برنامج الصناعات الغذائية الفرقة الرابعة</vt:lpstr>
      <vt:lpstr>PowerPoint Presentation</vt:lpstr>
      <vt:lpstr>PowerPoint Presentation</vt:lpstr>
      <vt:lpstr>PowerPoint Presentation</vt:lpstr>
      <vt:lpstr> والأصناف التى تزرع حالياً هى: </vt:lpstr>
      <vt:lpstr>الاحتياجات المناخية :</vt:lpstr>
      <vt:lpstr>PowerPoint Presentation</vt:lpstr>
      <vt:lpstr>التربة المناسبة :</vt:lpstr>
      <vt:lpstr>موعد الزراعة :</vt:lpstr>
      <vt:lpstr>PowerPoint Presentation</vt:lpstr>
      <vt:lpstr>مميزات وعيوب الزراعة العفير</vt:lpstr>
      <vt:lpstr>مميزات وعيوب الزراعة الحراتي</vt:lpstr>
      <vt:lpstr>افضل طريقة للزراعة :</vt:lpstr>
      <vt:lpstr>زراعة القمح نقراً على خطوط القطن :</vt:lpstr>
      <vt:lpstr>PowerPoint Presentation</vt:lpstr>
      <vt:lpstr>البرنامج السمادي لمحصول القمح:</vt:lpstr>
      <vt:lpstr>الري:</vt:lpstr>
      <vt:lpstr>النضج والحصاد</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القمح S.N.:Triticum aestivum L. ( vulgare)  E.N.:Wheat</dc:title>
  <dc:creator>abk</dc:creator>
  <cp:lastModifiedBy>abk</cp:lastModifiedBy>
  <cp:revision>39</cp:revision>
  <dcterms:created xsi:type="dcterms:W3CDTF">2020-03-18T11:35:47Z</dcterms:created>
  <dcterms:modified xsi:type="dcterms:W3CDTF">2020-03-18T15:50:06Z</dcterms:modified>
</cp:coreProperties>
</file>