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91" r:id="rId3"/>
    <p:sldId id="292" r:id="rId4"/>
    <p:sldId id="293" r:id="rId5"/>
    <p:sldId id="294" r:id="rId6"/>
    <p:sldId id="295" r:id="rId7"/>
    <p:sldId id="296" r:id="rId8"/>
    <p:sldId id="297" r:id="rId9"/>
    <p:sldId id="298" r:id="rId10"/>
    <p:sldId id="299" r:id="rId11"/>
    <p:sldId id="300" r:id="rId12"/>
    <p:sldId id="302" r:id="rId13"/>
    <p:sldId id="301" r:id="rId1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2981B"/>
    <a:srgbClr val="800000"/>
    <a:srgbClr val="3333CC"/>
    <a:srgbClr val="333300"/>
    <a:srgbClr val="0066CC"/>
    <a:srgbClr val="006666"/>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751DBD-3F45-4A20-8DDF-DEDE769196E4}"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F66E3E-50EE-4CDD-98D2-2F201CFB3835}"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88C40B-D3C8-4663-AB06-4D64C3223B79}"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EDE8D-924E-4D44-9568-4635CC8A72F2}"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501112-D7C0-4E74-A1DC-DFAC44A3D538}"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481102-F347-4156-A06C-133447442AE9}"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59BC29-7251-4073-8B49-FA13AAF0A1C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3B31A5B-F453-4A89-87B9-4B19B4A91984}"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F9562C-5CA1-4508-9C40-E97FF471FE73}"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FED4FA-58E5-4C73-8BA2-257E84440D1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758DB2-148A-4BC4-B6F7-EDC26CA9196C}"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400"/>
            </a:lvl1pPr>
          </a:lstStyle>
          <a:p>
            <a:pPr>
              <a:defRPr/>
            </a:pPr>
            <a:fld id="{968A01E0-5962-4522-9896-52AC1EBB161A}"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077200" cy="1569660"/>
          </a:xfrm>
          <a:prstGeom prst="rect">
            <a:avLst/>
          </a:prstGeom>
        </p:spPr>
        <p:txBody>
          <a:bodyPr>
            <a:spAutoFit/>
          </a:bodyPr>
          <a:lstStyle/>
          <a:p>
            <a:pPr algn="ctr">
              <a:defRPr/>
            </a:pPr>
            <a:r>
              <a:rPr lang="ar-EG" altLang="zh-CN" sz="4800" b="1" dirty="0">
                <a:solidFill>
                  <a:srgbClr val="990033"/>
                </a:solidFill>
              </a:rPr>
              <a:t>السبوتا </a:t>
            </a:r>
            <a:endParaRPr lang="en-US" altLang="zh-CN" sz="4800" b="1" dirty="0">
              <a:solidFill>
                <a:srgbClr val="990033"/>
              </a:solidFill>
            </a:endParaRPr>
          </a:p>
          <a:p>
            <a:pPr algn="ctr">
              <a:defRPr/>
            </a:pPr>
            <a:r>
              <a:rPr lang="en-US" altLang="zh-CN" sz="4800" b="1" dirty="0">
                <a:solidFill>
                  <a:srgbClr val="990033"/>
                </a:solidFill>
                <a:ea typeface="SimSun" pitchFamily="2" charset="-122"/>
              </a:rPr>
              <a:t>Sapodilla or </a:t>
            </a:r>
            <a:r>
              <a:rPr lang="en-US" altLang="zh-CN" sz="4800" b="1" dirty="0" err="1" smtClean="0">
                <a:solidFill>
                  <a:srgbClr val="990033"/>
                </a:solidFill>
                <a:ea typeface="SimSun" pitchFamily="2" charset="-122"/>
              </a:rPr>
              <a:t>chiku</a:t>
            </a:r>
            <a:endParaRPr lang="ar-EG" altLang="zh-CN" sz="4800" b="1" dirty="0">
              <a:solidFill>
                <a:srgbClr val="990033"/>
              </a:solidFill>
              <a:ea typeface="SimSun" pitchFamily="2" charset="-122"/>
            </a:endParaRPr>
          </a:p>
        </p:txBody>
      </p:sp>
      <p:pic>
        <p:nvPicPr>
          <p:cNvPr id="2051" name="Picture 6" descr="Alano-Sapodilla"/>
          <p:cNvPicPr>
            <a:picLocks noChangeAspect="1" noChangeArrowheads="1"/>
          </p:cNvPicPr>
          <p:nvPr/>
        </p:nvPicPr>
        <p:blipFill>
          <a:blip r:embed="rId2"/>
          <a:srcRect/>
          <a:stretch>
            <a:fillRect/>
          </a:stretch>
        </p:blipFill>
        <p:spPr bwMode="auto">
          <a:xfrm>
            <a:off x="1981200" y="2743200"/>
            <a:ext cx="5181600" cy="4114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152400" y="152400"/>
            <a:ext cx="8839200" cy="3970338"/>
          </a:xfrm>
          <a:prstGeom prst="rect">
            <a:avLst/>
          </a:prstGeom>
          <a:noFill/>
          <a:ln w="9525">
            <a:noFill/>
            <a:miter lim="800000"/>
            <a:headEnd/>
            <a:tailEnd/>
          </a:ln>
        </p:spPr>
        <p:txBody>
          <a:bodyPr>
            <a:spAutoFit/>
          </a:bodyPr>
          <a:lstStyle/>
          <a:p>
            <a:r>
              <a:rPr lang="ar-EG" altLang="zh-CN" sz="3600" b="1">
                <a:solidFill>
                  <a:srgbClr val="800000"/>
                </a:solidFill>
              </a:rPr>
              <a:t>الزراعة فى المكان المستديم</a:t>
            </a:r>
            <a:endParaRPr lang="en-US" sz="3600" b="1">
              <a:solidFill>
                <a:srgbClr val="800000"/>
              </a:solidFill>
            </a:endParaRPr>
          </a:p>
          <a:p>
            <a:pPr algn="just"/>
            <a:r>
              <a:rPr lang="ar-EG" altLang="zh-CN" sz="3600" b="1">
                <a:solidFill>
                  <a:srgbClr val="002060"/>
                </a:solidFill>
              </a:rPr>
              <a:t>يجب أن تنقل الشتلات من المشتل إلى الأرض المستديمة بصلايا </a:t>
            </a:r>
            <a:r>
              <a:rPr lang="ar-EG" altLang="zh-CN" sz="3600" b="1">
                <a:solidFill>
                  <a:srgbClr val="00B0F0"/>
                </a:solidFill>
              </a:rPr>
              <a:t>وتزرع فى الربيع </a:t>
            </a:r>
            <a:r>
              <a:rPr lang="ar-EG" altLang="zh-CN" sz="3600" b="1">
                <a:solidFill>
                  <a:srgbClr val="002060"/>
                </a:solidFill>
              </a:rPr>
              <a:t>. تختلف مسافات الزراعة على حسب الصنف ونوع التربة وعموما فهى تكون </a:t>
            </a:r>
            <a:r>
              <a:rPr lang="ar-EG" altLang="zh-CN" sz="3600" b="1" u="sng">
                <a:solidFill>
                  <a:srgbClr val="00B0F0"/>
                </a:solidFill>
              </a:rPr>
              <a:t>7-8 م </a:t>
            </a:r>
            <a:r>
              <a:rPr lang="ar-EG" altLang="zh-CN" sz="3600" b="1">
                <a:solidFill>
                  <a:srgbClr val="002060"/>
                </a:solidFill>
              </a:rPr>
              <a:t>أما فى الأصناف المنتشرة فتصل هذه المسافة إلى </a:t>
            </a:r>
            <a:r>
              <a:rPr lang="ar-EG" altLang="zh-CN" sz="3600" b="1" u="sng">
                <a:solidFill>
                  <a:srgbClr val="00B0F0"/>
                </a:solidFill>
              </a:rPr>
              <a:t>10 -12 م </a:t>
            </a:r>
            <a:r>
              <a:rPr lang="ar-EG" altLang="zh-CN" sz="3600" b="1">
                <a:solidFill>
                  <a:srgbClr val="002060"/>
                </a:solidFill>
              </a:rPr>
              <a:t>. ويجب العناية الشديدة بالشتلات بعد الزراعة من حيث ريها حتى تتعمق جذورها فى التربة</a:t>
            </a:r>
            <a:r>
              <a:rPr lang="en-US" altLang="zh-CN" sz="3600">
                <a:solidFill>
                  <a:srgbClr val="002060"/>
                </a:solidFill>
                <a:ea typeface="SimSun" pitchFamily="2" charset="-122"/>
              </a:rPr>
              <a:t> </a:t>
            </a:r>
            <a:r>
              <a:rPr lang="ar-EG" altLang="zh-CN" sz="3600">
                <a:solidFill>
                  <a:srgbClr val="002060"/>
                </a:solidFill>
                <a:ea typeface="SimSun" pitchFamily="2" charset="-122"/>
              </a:rPr>
              <a:t>.</a:t>
            </a:r>
            <a:endParaRPr lang="ar-EG" sz="3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152400" y="152400"/>
            <a:ext cx="8839200" cy="6370638"/>
          </a:xfrm>
          <a:prstGeom prst="rect">
            <a:avLst/>
          </a:prstGeom>
          <a:noFill/>
          <a:ln w="9525">
            <a:noFill/>
            <a:miter lim="800000"/>
            <a:headEnd/>
            <a:tailEnd/>
          </a:ln>
        </p:spPr>
        <p:txBody>
          <a:bodyPr>
            <a:spAutoFit/>
          </a:bodyPr>
          <a:lstStyle/>
          <a:p>
            <a:r>
              <a:rPr lang="ar-EG" altLang="zh-CN" sz="2800" b="1" dirty="0">
                <a:solidFill>
                  <a:srgbClr val="800000"/>
                </a:solidFill>
              </a:rPr>
              <a:t>خدمة الأشجار بعد </a:t>
            </a:r>
            <a:r>
              <a:rPr lang="ar-EG" altLang="zh-CN" sz="2800" b="1" dirty="0" smtClean="0">
                <a:solidFill>
                  <a:srgbClr val="800000"/>
                </a:solidFill>
              </a:rPr>
              <a:t>الزراعة</a:t>
            </a:r>
            <a:endParaRPr lang="en-US" sz="1200" b="1" dirty="0">
              <a:solidFill>
                <a:srgbClr val="02981B"/>
              </a:solidFill>
            </a:endParaRPr>
          </a:p>
          <a:p>
            <a:pPr algn="just"/>
            <a:r>
              <a:rPr lang="ar-EG" altLang="zh-CN" sz="2800" b="1" dirty="0">
                <a:solidFill>
                  <a:srgbClr val="800000"/>
                </a:solidFill>
              </a:rPr>
              <a:t>1- الرى : </a:t>
            </a:r>
            <a:r>
              <a:rPr lang="ar-EG" altLang="zh-CN" sz="2800" b="1" dirty="0">
                <a:solidFill>
                  <a:srgbClr val="002060"/>
                </a:solidFill>
              </a:rPr>
              <a:t>تتوقف كميات المياه التى تحتاجها الأشجار على عدة عوامل من أهمها عمر الشجرة وطبيعة التربة والظروف الجوية المحيطة بها . وتروى الأشجار الصغيرة بالدرجة التى تسمح بوجود الرطوبة اللازمة حول المجموع الجذرى مع تلافى وجود كميات زائده من الماء حوله . أما الأشجار كبيرة السن فتروى حسب إحتياجاتها مع مراعاة </a:t>
            </a:r>
            <a:r>
              <a:rPr lang="ar-EG" altLang="zh-CN" sz="2800" b="1" dirty="0">
                <a:solidFill>
                  <a:srgbClr val="00B0F0"/>
                </a:solidFill>
              </a:rPr>
              <a:t>تقليل الكميات المعطاه للأشجار خلال فترات التزهير ونضج الثمار</a:t>
            </a:r>
            <a:r>
              <a:rPr lang="en-US" altLang="zh-CN" sz="2800" dirty="0">
                <a:solidFill>
                  <a:srgbClr val="002060"/>
                </a:solidFill>
                <a:ea typeface="SimSun" pitchFamily="2" charset="-122"/>
              </a:rPr>
              <a:t> </a:t>
            </a:r>
            <a:r>
              <a:rPr lang="ar-EG" altLang="zh-CN" sz="2800" b="1" dirty="0">
                <a:solidFill>
                  <a:srgbClr val="002060"/>
                </a:solidFill>
                <a:ea typeface="SimSun" pitchFamily="2" charset="-122"/>
              </a:rPr>
              <a:t>. </a:t>
            </a:r>
            <a:r>
              <a:rPr lang="ar-EG" altLang="zh-CN" sz="2800" b="1" dirty="0">
                <a:solidFill>
                  <a:srgbClr val="002060"/>
                </a:solidFill>
              </a:rPr>
              <a:t>تروى الأشجار على فترات متقاربة وخاصة خلال فصل الصيف ، وفى الأراضى الرملية وتزيد الفترة فى الأراضى الثقلية وفى فصل الشتاء ، مع ملاحظة </a:t>
            </a:r>
            <a:r>
              <a:rPr lang="ar-EG" altLang="zh-CN" sz="2800" b="1" dirty="0">
                <a:solidFill>
                  <a:srgbClr val="00B0F0"/>
                </a:solidFill>
              </a:rPr>
              <a:t>أن السابوتا لاتتحمل الغمر بالماء </a:t>
            </a:r>
            <a:r>
              <a:rPr lang="ar-EG" altLang="zh-CN" sz="2800" b="1" dirty="0">
                <a:solidFill>
                  <a:srgbClr val="002060"/>
                </a:solidFill>
              </a:rPr>
              <a:t>حيث وجد أن </a:t>
            </a:r>
            <a:r>
              <a:rPr lang="ar-EG" altLang="zh-CN" sz="2800" b="1" dirty="0">
                <a:solidFill>
                  <a:srgbClr val="02981B"/>
                </a:solidFill>
              </a:rPr>
              <a:t>غمر الأشجار بالماء عدة أيام يسبب موت الأشجار</a:t>
            </a:r>
            <a:r>
              <a:rPr lang="ar-EG" altLang="zh-CN" sz="2800" dirty="0">
                <a:solidFill>
                  <a:srgbClr val="02981B"/>
                </a:solidFill>
              </a:rPr>
              <a:t> </a:t>
            </a:r>
            <a:r>
              <a:rPr lang="ar-EG" altLang="zh-CN" sz="2800" b="1" dirty="0">
                <a:solidFill>
                  <a:srgbClr val="00B050"/>
                </a:solidFill>
              </a:rPr>
              <a:t>.</a:t>
            </a:r>
            <a:r>
              <a:rPr lang="ar-EG" altLang="zh-CN" sz="2800" b="1" dirty="0">
                <a:solidFill>
                  <a:srgbClr val="800000"/>
                </a:solidFill>
              </a:rPr>
              <a:t> </a:t>
            </a:r>
          </a:p>
          <a:p>
            <a:pPr algn="just"/>
            <a:r>
              <a:rPr lang="ar-EG" altLang="zh-CN" sz="2800" b="1" dirty="0">
                <a:solidFill>
                  <a:srgbClr val="800000"/>
                </a:solidFill>
              </a:rPr>
              <a:t>2- التسميد : </a:t>
            </a:r>
            <a:r>
              <a:rPr lang="ar-EG" altLang="zh-CN" sz="2800" b="1" dirty="0">
                <a:solidFill>
                  <a:srgbClr val="002060"/>
                </a:solidFill>
              </a:rPr>
              <a:t>عادة ما يسمد البستان بالسماد العضوى (البلدى) خلال الشتاء وذلك بمعدل</a:t>
            </a:r>
            <a:r>
              <a:rPr lang="ar-EG" altLang="zh-CN" sz="2800" b="1" dirty="0">
                <a:solidFill>
                  <a:srgbClr val="00B0F0"/>
                </a:solidFill>
              </a:rPr>
              <a:t> 4-6 مقاطف للشجرة </a:t>
            </a:r>
            <a:r>
              <a:rPr lang="ar-EG" altLang="zh-CN" sz="2800" b="1" dirty="0">
                <a:solidFill>
                  <a:srgbClr val="002060"/>
                </a:solidFill>
              </a:rPr>
              <a:t>الواحدة كما يضاف السماد </a:t>
            </a:r>
            <a:r>
              <a:rPr lang="ar-EG" altLang="zh-CN" sz="2800" b="1" dirty="0">
                <a:solidFill>
                  <a:srgbClr val="00B0F0"/>
                </a:solidFill>
              </a:rPr>
              <a:t>الآزوتى</a:t>
            </a:r>
            <a:r>
              <a:rPr lang="ar-EG" altLang="zh-CN" sz="2800" b="1" dirty="0">
                <a:solidFill>
                  <a:srgbClr val="002060"/>
                </a:solidFill>
              </a:rPr>
              <a:t> أثناء موسم النمو على دفعتين الأولى قبل التزهير والثانية بعد عقد الثمار بمعدل </a:t>
            </a:r>
            <a:r>
              <a:rPr lang="ar-EG" altLang="zh-CN" sz="2800" b="1" dirty="0">
                <a:solidFill>
                  <a:srgbClr val="00B0F0"/>
                </a:solidFill>
              </a:rPr>
              <a:t>1,5-2 كجم للشجرة </a:t>
            </a:r>
            <a:r>
              <a:rPr lang="ar-EG" altLang="zh-CN" sz="2800" b="1" dirty="0">
                <a:solidFill>
                  <a:srgbClr val="002060"/>
                </a:solidFill>
              </a:rPr>
              <a:t>. </a:t>
            </a:r>
          </a:p>
          <a:p>
            <a:r>
              <a:rPr lang="ar-EG" altLang="zh-CN" sz="1600" b="1" dirty="0">
                <a:solidFill>
                  <a:srgbClr val="02981B"/>
                </a:solidFill>
              </a:rPr>
              <a:t>علل عدم غمر أشجارالسبوتا بالماء عدة </a:t>
            </a:r>
            <a:r>
              <a:rPr lang="ar-EG" altLang="zh-CN" sz="1600" b="1" dirty="0" smtClean="0">
                <a:solidFill>
                  <a:srgbClr val="02981B"/>
                </a:solidFill>
              </a:rPr>
              <a:t>أيام</a:t>
            </a:r>
            <a:endParaRPr lang="en-US" sz="1600" b="1" dirty="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152400" y="152400"/>
            <a:ext cx="8839200" cy="6186488"/>
          </a:xfrm>
          <a:prstGeom prst="rect">
            <a:avLst/>
          </a:prstGeom>
          <a:noFill/>
          <a:ln w="9525">
            <a:noFill/>
            <a:miter lim="800000"/>
            <a:headEnd/>
            <a:tailEnd/>
          </a:ln>
        </p:spPr>
        <p:txBody>
          <a:bodyPr>
            <a:spAutoFit/>
          </a:bodyPr>
          <a:lstStyle/>
          <a:p>
            <a:r>
              <a:rPr lang="ar-EG" altLang="zh-CN" sz="3600" b="1">
                <a:solidFill>
                  <a:srgbClr val="800000"/>
                </a:solidFill>
              </a:rPr>
              <a:t>المحصول</a:t>
            </a:r>
            <a:endParaRPr lang="en-US" sz="3600"/>
          </a:p>
          <a:p>
            <a:pPr algn="just"/>
            <a:r>
              <a:rPr lang="ar-EG" altLang="zh-CN" sz="3600" b="1">
                <a:solidFill>
                  <a:srgbClr val="002060"/>
                </a:solidFill>
              </a:rPr>
              <a:t>تبدأ الأشجار في حمل الثمار بعد حوالى </a:t>
            </a:r>
            <a:r>
              <a:rPr lang="ar-EG" altLang="zh-CN" sz="3600" b="1">
                <a:solidFill>
                  <a:srgbClr val="00B0F0"/>
                </a:solidFill>
              </a:rPr>
              <a:t>3-4 سنوات </a:t>
            </a:r>
            <a:r>
              <a:rPr lang="ar-EG" altLang="zh-CN" sz="3600" b="1">
                <a:solidFill>
                  <a:srgbClr val="002060"/>
                </a:solidFill>
              </a:rPr>
              <a:t>من الزراعة و تستغرق الثمار 4 أشهر من التزهير وحتى وصولها إلى إكتمال نموها وتحمل الشجرة البالغة (عمر 30 سنة) محصول يقدر </a:t>
            </a:r>
            <a:r>
              <a:rPr lang="ar-EG" altLang="zh-CN" sz="3600" b="1">
                <a:solidFill>
                  <a:srgbClr val="00B0F0"/>
                </a:solidFill>
              </a:rPr>
              <a:t>بحوالى 2500-3000 ثمره </a:t>
            </a:r>
            <a:r>
              <a:rPr lang="ar-EG" altLang="zh-CN" sz="3600" b="1">
                <a:solidFill>
                  <a:srgbClr val="002060"/>
                </a:solidFill>
              </a:rPr>
              <a:t>سنويا . وتقطف الثمار عند تمام نضجها ولكنها مازالت صلبه نوعا وهذا يساعد على بقاء الثمار صالحه للتداول لفترة طويلة وذلك عند شحنها لمسافات بعيدة  ويمكن تخزين الثمار لعدة أسابيع على درجة حرارة تتراوح بين 1٫6-3٫3˚م . كما يمكن قطف الثمار عندما تصل إلى إكتمال نموها ثم إنضاجها صناعيا كما يحدث فى الموز.</a:t>
            </a:r>
            <a:endParaRPr lang="en-US" sz="3600" b="1">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52400" y="152400"/>
            <a:ext cx="8839200" cy="5078413"/>
          </a:xfrm>
          <a:prstGeom prst="rect">
            <a:avLst/>
          </a:prstGeom>
          <a:noFill/>
          <a:ln w="9525">
            <a:noFill/>
            <a:miter lim="800000"/>
            <a:headEnd/>
            <a:tailEnd/>
          </a:ln>
        </p:spPr>
        <p:txBody>
          <a:bodyPr>
            <a:spAutoFit/>
          </a:bodyPr>
          <a:lstStyle/>
          <a:p>
            <a:r>
              <a:rPr lang="ar-EG" altLang="zh-CN" sz="3600" b="1">
                <a:solidFill>
                  <a:srgbClr val="800000"/>
                </a:solidFill>
              </a:rPr>
              <a:t>الآفات</a:t>
            </a:r>
            <a:endParaRPr lang="ar-EG" altLang="zh-CN" sz="3600">
              <a:solidFill>
                <a:srgbClr val="800000"/>
              </a:solidFill>
            </a:endParaRPr>
          </a:p>
          <a:p>
            <a:pPr algn="just"/>
            <a:r>
              <a:rPr lang="ar-EG" altLang="zh-CN" sz="3600" b="1">
                <a:solidFill>
                  <a:srgbClr val="002060"/>
                </a:solidFill>
              </a:rPr>
              <a:t>أهم الآفات التى تصيب ثمار السبوتا هى </a:t>
            </a:r>
            <a:r>
              <a:rPr lang="ar-EG" altLang="zh-CN" sz="3600" b="1">
                <a:solidFill>
                  <a:srgbClr val="00B0F0"/>
                </a:solidFill>
              </a:rPr>
              <a:t>ذبابة الفاكهة </a:t>
            </a:r>
            <a:r>
              <a:rPr lang="ar-EG" altLang="zh-CN" sz="3600" b="1">
                <a:solidFill>
                  <a:srgbClr val="002060"/>
                </a:solidFill>
              </a:rPr>
              <a:t>ويمكن مكافحتها بجمع الثمار المصابة والمتساقطة على الأرض ودفنها فى حفرة عميقة حتى نمنع الحشرة من إعادة دورة حياتها من جديد كما يجب الإهتمام بإجراء عملية العزيق التى تعرض الكثير من العذارى للهلاك . كذلك يستخدم مبيد الدايمثويت 40</a:t>
            </a:r>
            <a:r>
              <a:rPr lang="ar-EG" altLang="zh-CN" sz="3600" b="1">
                <a:solidFill>
                  <a:srgbClr val="002060"/>
                </a:solidFill>
                <a:latin typeface="Times New Roman" pitchFamily="18" charset="0"/>
                <a:cs typeface="Times New Roman" pitchFamily="18" charset="0"/>
              </a:rPr>
              <a:t>٪</a:t>
            </a:r>
            <a:r>
              <a:rPr lang="ar-EG" altLang="zh-CN" sz="3600" b="1">
                <a:solidFill>
                  <a:srgbClr val="002060"/>
                </a:solidFill>
              </a:rPr>
              <a:t> فى مكافحة الحشرة وذلك بمعدل 75 سم /100 لتر ماء وترش الأشجار مرتين الأولى قبل تلون الثمار والثانية بعدها بحوالى 3 أسابيع .</a:t>
            </a:r>
            <a:endParaRPr lang="en-US" sz="3600" b="1">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52400" y="152400"/>
            <a:ext cx="8839200" cy="5878513"/>
          </a:xfrm>
          <a:prstGeom prst="rect">
            <a:avLst/>
          </a:prstGeom>
          <a:noFill/>
          <a:ln w="9525">
            <a:noFill/>
            <a:miter lim="800000"/>
            <a:headEnd/>
            <a:tailEnd/>
          </a:ln>
        </p:spPr>
        <p:txBody>
          <a:bodyPr>
            <a:spAutoFit/>
          </a:bodyPr>
          <a:lstStyle/>
          <a:p>
            <a:r>
              <a:rPr lang="ar-EG" altLang="zh-CN" sz="2800" b="1">
                <a:solidFill>
                  <a:srgbClr val="002060"/>
                </a:solidFill>
              </a:rPr>
              <a:t>تنتمى السبوتا </a:t>
            </a:r>
            <a:r>
              <a:rPr lang="en-US" altLang="zh-CN" sz="2800" b="1" i="1">
                <a:solidFill>
                  <a:srgbClr val="800000"/>
                </a:solidFill>
                <a:ea typeface="SimSun" pitchFamily="2" charset="-122"/>
              </a:rPr>
              <a:t>Achras zapota L.(Sapota achras Mill.) </a:t>
            </a:r>
            <a:r>
              <a:rPr lang="ar-EG" altLang="zh-CN" sz="2800" b="1" i="1">
                <a:solidFill>
                  <a:srgbClr val="800000"/>
                </a:solidFill>
              </a:rPr>
              <a:t>  </a:t>
            </a:r>
            <a:br>
              <a:rPr lang="ar-EG" altLang="zh-CN" sz="2800" b="1" i="1">
                <a:solidFill>
                  <a:srgbClr val="800000"/>
                </a:solidFill>
              </a:rPr>
            </a:br>
            <a:r>
              <a:rPr lang="ar-EG" altLang="zh-CN" sz="2800" b="1" i="1">
                <a:solidFill>
                  <a:srgbClr val="002060"/>
                </a:solidFill>
              </a:rPr>
              <a:t> إلى العائله السبوتيه </a:t>
            </a:r>
            <a:r>
              <a:rPr lang="en-US" altLang="zh-CN" sz="2800" b="1" i="1">
                <a:solidFill>
                  <a:srgbClr val="800000"/>
                </a:solidFill>
                <a:ea typeface="SimSun" pitchFamily="2" charset="-122"/>
              </a:rPr>
              <a:t>Sapotaceae </a:t>
            </a:r>
          </a:p>
          <a:p>
            <a:r>
              <a:rPr lang="ar-EG" altLang="zh-CN" sz="3200" b="1">
                <a:solidFill>
                  <a:srgbClr val="800000"/>
                </a:solidFill>
              </a:rPr>
              <a:t>الموطن الأصلى : </a:t>
            </a:r>
          </a:p>
          <a:p>
            <a:pPr algn="just"/>
            <a:r>
              <a:rPr lang="ar-EG" altLang="zh-CN" sz="3200" b="1">
                <a:solidFill>
                  <a:srgbClr val="002060"/>
                </a:solidFill>
              </a:rPr>
              <a:t>الموطن الأصلى للسبوتا هو </a:t>
            </a:r>
            <a:r>
              <a:rPr lang="ar-EG" altLang="zh-CN" sz="3200" b="1">
                <a:solidFill>
                  <a:srgbClr val="00B0F0"/>
                </a:solidFill>
              </a:rPr>
              <a:t>المكسيك وأمريكا الوسطى </a:t>
            </a:r>
            <a:r>
              <a:rPr lang="ar-EG" altLang="zh-CN" sz="3200" b="1">
                <a:solidFill>
                  <a:srgbClr val="002060"/>
                </a:solidFill>
              </a:rPr>
              <a:t>كما تنتشر زراعتها الآن في المناطق الإستوائيه في أمريكا والهند وقد زرعت في الهند الغربيه قبل عصر كولومبوس ومن هناك إنتقلت إلى الفلبين ومنها إنتشرت غربا حتى ماليزيا. أما </a:t>
            </a:r>
            <a:r>
              <a:rPr lang="ar-EG" altLang="zh-CN" sz="3200" b="1">
                <a:solidFill>
                  <a:srgbClr val="00B0F0"/>
                </a:solidFill>
              </a:rPr>
              <a:t>فى مصر </a:t>
            </a:r>
            <a:r>
              <a:rPr lang="ar-EG" altLang="zh-CN" sz="3200" b="1">
                <a:solidFill>
                  <a:srgbClr val="002060"/>
                </a:solidFill>
              </a:rPr>
              <a:t>فهى تزرع فى نطاق محدود كأشجار فردية فى بعض المزارع أو فى الحدائق المنزلية حيث تزرع كشجرة زينة لجمال منظرها حيث تخرج الأفرع الجانبية فى وضع عمودى على الساق الرئيسى ، وعموما تكثر زراعتها فى الوجه القبلى حتى أسوان حيث تجود فى مثل هذه المناطق</a:t>
            </a:r>
            <a:r>
              <a:rPr lang="ar-EG" altLang="zh-CN" sz="3200">
                <a:solidFill>
                  <a:srgbClr val="002060"/>
                </a:solidFill>
              </a:rPr>
              <a:t> .</a:t>
            </a:r>
            <a:endParaRPr lang="ar-EG"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152400" y="152400"/>
            <a:ext cx="8839200" cy="6002338"/>
          </a:xfrm>
          <a:prstGeom prst="rect">
            <a:avLst/>
          </a:prstGeom>
          <a:noFill/>
          <a:ln w="9525">
            <a:noFill/>
            <a:miter lim="800000"/>
            <a:headEnd/>
            <a:tailEnd/>
          </a:ln>
        </p:spPr>
        <p:txBody>
          <a:bodyPr>
            <a:spAutoFit/>
          </a:bodyPr>
          <a:lstStyle/>
          <a:p>
            <a:pPr>
              <a:lnSpc>
                <a:spcPct val="80000"/>
              </a:lnSpc>
            </a:pPr>
            <a:r>
              <a:rPr lang="ar-EG" altLang="zh-CN" sz="3200" b="1">
                <a:solidFill>
                  <a:srgbClr val="800000"/>
                </a:solidFill>
              </a:rPr>
              <a:t>الأهميه الإقتصاديه و</a:t>
            </a:r>
            <a:r>
              <a:rPr lang="ar-EG" sz="3200" b="1">
                <a:solidFill>
                  <a:srgbClr val="800000"/>
                </a:solidFill>
              </a:rPr>
              <a:t>الغذائية</a:t>
            </a:r>
            <a:endParaRPr lang="en-US" sz="3200" b="1">
              <a:solidFill>
                <a:srgbClr val="800000"/>
              </a:solidFill>
            </a:endParaRPr>
          </a:p>
          <a:p>
            <a:pPr algn="just">
              <a:lnSpc>
                <a:spcPct val="80000"/>
              </a:lnSpc>
            </a:pPr>
            <a:r>
              <a:rPr lang="ar-EG" altLang="zh-CN" sz="3200" b="1">
                <a:solidFill>
                  <a:srgbClr val="002060"/>
                </a:solidFill>
              </a:rPr>
              <a:t>تؤكل الثمار طازجه كما يصنع منها المربى والشراب والثمرة خالية من الألياف ولذلك يسهل هضمها والثمرة ذو نكهة خاصة وتحتوى على حوالى 70</a:t>
            </a:r>
            <a:r>
              <a:rPr lang="ar-EG" altLang="zh-CN" sz="3200" b="1">
                <a:solidFill>
                  <a:srgbClr val="002060"/>
                </a:solidFill>
                <a:latin typeface="Times New Roman" pitchFamily="18" charset="0"/>
                <a:cs typeface="Times New Roman" pitchFamily="18" charset="0"/>
              </a:rPr>
              <a:t>٪</a:t>
            </a:r>
            <a:r>
              <a:rPr lang="ar-EG" altLang="zh-CN" sz="3200" b="1">
                <a:solidFill>
                  <a:srgbClr val="002060"/>
                </a:solidFill>
              </a:rPr>
              <a:t> ماء و15-20</a:t>
            </a:r>
            <a:r>
              <a:rPr lang="ar-EG" altLang="zh-CN" sz="3200" b="1">
                <a:solidFill>
                  <a:srgbClr val="002060"/>
                </a:solidFill>
                <a:latin typeface="Times New Roman" pitchFamily="18" charset="0"/>
                <a:cs typeface="Times New Roman" pitchFamily="18" charset="0"/>
              </a:rPr>
              <a:t>٪</a:t>
            </a:r>
            <a:r>
              <a:rPr lang="ar-EG" altLang="zh-CN" sz="3200" b="1">
                <a:solidFill>
                  <a:srgbClr val="002060"/>
                </a:solidFill>
              </a:rPr>
              <a:t> سكريات و0٫5</a:t>
            </a:r>
            <a:r>
              <a:rPr lang="ar-EG" altLang="zh-CN" sz="3200" b="1">
                <a:solidFill>
                  <a:srgbClr val="002060"/>
                </a:solidFill>
                <a:latin typeface="Times New Roman" pitchFamily="18" charset="0"/>
                <a:cs typeface="Times New Roman" pitchFamily="18" charset="0"/>
              </a:rPr>
              <a:t>٪</a:t>
            </a:r>
            <a:r>
              <a:rPr lang="ar-EG" altLang="zh-CN" sz="3200" b="1">
                <a:solidFill>
                  <a:srgbClr val="002060"/>
                </a:solidFill>
              </a:rPr>
              <a:t> بروتين و0٫6</a:t>
            </a:r>
            <a:r>
              <a:rPr lang="ar-EG" altLang="zh-CN" sz="3200" b="1">
                <a:solidFill>
                  <a:srgbClr val="002060"/>
                </a:solidFill>
                <a:latin typeface="Times New Roman" pitchFamily="18" charset="0"/>
                <a:cs typeface="Times New Roman" pitchFamily="18" charset="0"/>
              </a:rPr>
              <a:t>٪</a:t>
            </a:r>
            <a:r>
              <a:rPr lang="ar-EG" altLang="zh-CN" sz="3200" b="1">
                <a:solidFill>
                  <a:srgbClr val="002060"/>
                </a:solidFill>
              </a:rPr>
              <a:t> أملاح معدنيه مع وجود نسبة قليلة من الحموضة. </a:t>
            </a:r>
            <a:r>
              <a:rPr lang="ar-EG" altLang="zh-CN" sz="3200" b="1">
                <a:solidFill>
                  <a:srgbClr val="00B0F0"/>
                </a:solidFill>
              </a:rPr>
              <a:t>وتحتوى </a:t>
            </a:r>
            <a:r>
              <a:rPr lang="ar-EG" altLang="zh-CN" sz="3200" b="1">
                <a:solidFill>
                  <a:srgbClr val="7030A0"/>
                </a:solidFill>
              </a:rPr>
              <a:t>الثمار غير الناضجة</a:t>
            </a:r>
            <a:r>
              <a:rPr lang="ar-EG" altLang="zh-CN" sz="3200" b="1">
                <a:solidFill>
                  <a:srgbClr val="00B0F0"/>
                </a:solidFill>
              </a:rPr>
              <a:t>على مواد قابضة ولكنها تختفى بنضج الثمار</a:t>
            </a:r>
            <a:r>
              <a:rPr lang="ar-EG" altLang="zh-CN" sz="3200" b="1">
                <a:solidFill>
                  <a:srgbClr val="002060"/>
                </a:solidFill>
              </a:rPr>
              <a:t>. </a:t>
            </a:r>
            <a:r>
              <a:rPr lang="ar-EG" altLang="zh-CN" sz="3200" b="1">
                <a:solidFill>
                  <a:srgbClr val="00B0F0"/>
                </a:solidFill>
              </a:rPr>
              <a:t>ويحتوى </a:t>
            </a:r>
            <a:r>
              <a:rPr lang="ar-EG" altLang="zh-CN" sz="3200" b="1">
                <a:solidFill>
                  <a:srgbClr val="7030A0"/>
                </a:solidFill>
              </a:rPr>
              <a:t>قلف الأشجار </a:t>
            </a:r>
            <a:r>
              <a:rPr lang="ar-EG" altLang="zh-CN" sz="3200" b="1">
                <a:solidFill>
                  <a:srgbClr val="00B0F0"/>
                </a:solidFill>
              </a:rPr>
              <a:t>على قنوات لبنية</a:t>
            </a:r>
            <a:r>
              <a:rPr lang="en-US" altLang="zh-CN" sz="3200" b="1">
                <a:solidFill>
                  <a:srgbClr val="00B0F0"/>
                </a:solidFill>
                <a:ea typeface="SimSun" pitchFamily="2" charset="-122"/>
              </a:rPr>
              <a:t> Latex  </a:t>
            </a:r>
            <a:r>
              <a:rPr lang="ar-EG" altLang="zh-CN" sz="3200" b="1">
                <a:solidFill>
                  <a:srgbClr val="00B0F0"/>
                </a:solidFill>
              </a:rPr>
              <a:t>تفرز سائلا لبنيا يسمى التشكل  </a:t>
            </a:r>
            <a:r>
              <a:rPr lang="en-US" altLang="zh-CN" sz="3200" b="1">
                <a:solidFill>
                  <a:srgbClr val="00B0F0"/>
                </a:solidFill>
                <a:ea typeface="SimSun" pitchFamily="2" charset="-122"/>
              </a:rPr>
              <a:t>Chicle</a:t>
            </a:r>
            <a:r>
              <a:rPr lang="ar-EG" altLang="zh-CN" sz="3200" b="1">
                <a:solidFill>
                  <a:srgbClr val="00B0F0"/>
                </a:solidFill>
                <a:ea typeface="SimSun" pitchFamily="2" charset="-122"/>
              </a:rPr>
              <a:t> , </a:t>
            </a:r>
            <a:r>
              <a:rPr lang="ar-EG" altLang="zh-CN" sz="3200" b="1">
                <a:solidFill>
                  <a:srgbClr val="00B0F0"/>
                </a:solidFill>
              </a:rPr>
              <a:t>والتشكل  يحصل عليه بعمل جروح فى جذع الشجرة فى أجزاء مختلفة منها ( كل 2-3 سنوات حيث تحتوى هذه المادة على 20-40</a:t>
            </a:r>
            <a:r>
              <a:rPr lang="ar-EG" altLang="zh-CN" sz="3200" b="1">
                <a:solidFill>
                  <a:srgbClr val="00B0F0"/>
                </a:solidFill>
                <a:latin typeface="Times New Roman" pitchFamily="18" charset="0"/>
                <a:cs typeface="Times New Roman" pitchFamily="18" charset="0"/>
              </a:rPr>
              <a:t>٪</a:t>
            </a:r>
            <a:r>
              <a:rPr lang="ar-EG" altLang="zh-CN" sz="3200" b="1">
                <a:solidFill>
                  <a:srgbClr val="00B0F0"/>
                </a:solidFill>
              </a:rPr>
              <a:t> لبان ) فيسيل ويجمع ويدخل هذا السائل المطاطى والذى يستخلص من الماده اللبنية فى صناعة لبان المضغ </a:t>
            </a:r>
            <a:r>
              <a:rPr lang="en-US" altLang="zh-CN" sz="3200" b="1">
                <a:solidFill>
                  <a:srgbClr val="00B0F0"/>
                </a:solidFill>
                <a:ea typeface="SimSun" pitchFamily="2" charset="-122"/>
              </a:rPr>
              <a:t> (Shewing gum)</a:t>
            </a:r>
            <a:r>
              <a:rPr lang="ar-EG" altLang="zh-CN" sz="3200" b="1">
                <a:solidFill>
                  <a:srgbClr val="00B0F0"/>
                </a:solidFill>
              </a:rPr>
              <a:t>. </a:t>
            </a:r>
            <a:r>
              <a:rPr lang="ar-EG" altLang="zh-CN" sz="3200" b="1">
                <a:solidFill>
                  <a:srgbClr val="002060"/>
                </a:solidFill>
              </a:rPr>
              <a:t>وتعد جنوب شرق المكسيك وجواتيمالا وهندراوس من أهم مراكز إنتاج التشكل . كذلك تدخل هذه المادة فى صناعة حشو الأسنان وخشب الشجرة متين ويعمر طويلاً ولقد استخدم في أغراض البناء .</a:t>
            </a:r>
            <a:endParaRPr lang="en-US" sz="3200" b="1">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152400" y="152400"/>
            <a:ext cx="8839200" cy="6002338"/>
          </a:xfrm>
          <a:prstGeom prst="rect">
            <a:avLst/>
          </a:prstGeom>
          <a:noFill/>
          <a:ln w="9525">
            <a:noFill/>
            <a:miter lim="800000"/>
            <a:headEnd/>
            <a:tailEnd/>
          </a:ln>
        </p:spPr>
        <p:txBody>
          <a:bodyPr>
            <a:spAutoFit/>
          </a:bodyPr>
          <a:lstStyle/>
          <a:p>
            <a:r>
              <a:rPr lang="ar-EG" altLang="zh-CN" sz="2400" b="1">
                <a:solidFill>
                  <a:srgbClr val="CC0000"/>
                </a:solidFill>
              </a:rPr>
              <a:t>الوصف النباتى</a:t>
            </a:r>
            <a:endParaRPr lang="en-US" sz="2400" b="1">
              <a:solidFill>
                <a:srgbClr val="CC0000"/>
              </a:solidFill>
            </a:endParaRPr>
          </a:p>
          <a:p>
            <a:pPr algn="just"/>
            <a:r>
              <a:rPr lang="ar-EG" altLang="zh-CN" sz="2400" b="1">
                <a:solidFill>
                  <a:srgbClr val="002060"/>
                </a:solidFill>
              </a:rPr>
              <a:t>يصل إرتفاع الشجره إلى 20م و يحتوى </a:t>
            </a:r>
            <a:r>
              <a:rPr lang="ar-EG" altLang="zh-CN" sz="2400" b="1">
                <a:solidFill>
                  <a:srgbClr val="00B0F0"/>
                </a:solidFill>
              </a:rPr>
              <a:t>القلف على قنوات لبنية</a:t>
            </a:r>
            <a:r>
              <a:rPr lang="en-US" altLang="zh-CN" sz="2400" b="1">
                <a:solidFill>
                  <a:srgbClr val="00B0F0"/>
                </a:solidFill>
                <a:ea typeface="SimSun" pitchFamily="2" charset="-122"/>
              </a:rPr>
              <a:t> </a:t>
            </a:r>
            <a:r>
              <a:rPr lang="ar-EG" altLang="zh-CN" sz="2400" b="1">
                <a:solidFill>
                  <a:srgbClr val="00B0F0"/>
                </a:solidFill>
              </a:rPr>
              <a:t>تفرز سائلا لبنيا يستخدم فى صناعة لبان المضغ . </a:t>
            </a:r>
            <a:r>
              <a:rPr lang="ar-EG" altLang="zh-CN" sz="2400" b="1">
                <a:solidFill>
                  <a:srgbClr val="CC0000"/>
                </a:solidFill>
              </a:rPr>
              <a:t>الأوراق</a:t>
            </a:r>
            <a:r>
              <a:rPr lang="ar-EG" altLang="zh-CN" sz="2400" b="1">
                <a:solidFill>
                  <a:srgbClr val="800000"/>
                </a:solidFill>
              </a:rPr>
              <a:t> </a:t>
            </a:r>
            <a:r>
              <a:rPr lang="ar-EG" altLang="zh-CN" sz="2400" b="1">
                <a:solidFill>
                  <a:srgbClr val="002060"/>
                </a:solidFill>
              </a:rPr>
              <a:t>بسيطه رمحية إلى بيضاوية الشكل ذات حافة كاملة متبادلة الوضع لونها أخضر داكن سميكة جلدية , تختلف أبعادها حيث يتراوح عرضها من 2٫5-6 سم وطولها من  5-15 سم .</a:t>
            </a:r>
            <a:r>
              <a:rPr lang="ar-EG" altLang="zh-CN" sz="2400" b="1">
                <a:solidFill>
                  <a:srgbClr val="00B0F0"/>
                </a:solidFill>
              </a:rPr>
              <a:t> </a:t>
            </a:r>
            <a:r>
              <a:rPr lang="ar-EG" altLang="zh-CN" sz="2400" b="1">
                <a:solidFill>
                  <a:srgbClr val="CC0000"/>
                </a:solidFill>
                <a:latin typeface="Times New Roman" pitchFamily="18" charset="0"/>
                <a:cs typeface="Times New Roman" pitchFamily="18" charset="0"/>
              </a:rPr>
              <a:t>البراعم الزهرية </a:t>
            </a:r>
            <a:r>
              <a:rPr lang="ar-EG" altLang="zh-CN" sz="2400" b="1">
                <a:solidFill>
                  <a:srgbClr val="002060"/>
                </a:solidFill>
                <a:latin typeface="Times New Roman" pitchFamily="18" charset="0"/>
                <a:cs typeface="Times New Roman" pitchFamily="18" charset="0"/>
              </a:rPr>
              <a:t>بسيطة تحمل جانبياً فى آباط الأوراق على أفرع عمر سنة بالقرب من قمم الأفرع. </a:t>
            </a:r>
            <a:r>
              <a:rPr lang="ar-EG" altLang="zh-CN" sz="2400" b="1">
                <a:solidFill>
                  <a:srgbClr val="CC0000"/>
                </a:solidFill>
              </a:rPr>
              <a:t>الأزهار</a:t>
            </a:r>
            <a:r>
              <a:rPr lang="ar-EG" altLang="zh-CN" sz="2400" b="1">
                <a:solidFill>
                  <a:srgbClr val="800000"/>
                </a:solidFill>
              </a:rPr>
              <a:t> </a:t>
            </a:r>
            <a:r>
              <a:rPr lang="ar-EG" altLang="zh-CN" sz="2400" b="1">
                <a:solidFill>
                  <a:srgbClr val="002060"/>
                </a:solidFill>
              </a:rPr>
              <a:t>تخرج الأزهار فى آباط الأوراق على مقربة من قمم الأفرع النامية فى أوقات مختلفه من السنة حيث أن موسم التزهير طويل وخاصة فى المناطق الحارة وشبة الحارة وعلى ذلك فموسم نموها وإثمارها متداخلا ويستمر لفترة طويلة</a:t>
            </a:r>
            <a:r>
              <a:rPr lang="en-US" altLang="zh-CN" sz="2400" b="1">
                <a:solidFill>
                  <a:srgbClr val="002060"/>
                </a:solidFill>
                <a:ea typeface="SimSun" pitchFamily="2" charset="-122"/>
              </a:rPr>
              <a:t> </a:t>
            </a:r>
            <a:r>
              <a:rPr lang="ar-EG" altLang="zh-CN" sz="2400" b="1">
                <a:solidFill>
                  <a:srgbClr val="002060"/>
                </a:solidFill>
              </a:rPr>
              <a:t>. و</a:t>
            </a:r>
            <a:r>
              <a:rPr lang="ar-EG" altLang="zh-CN" sz="2400" b="1">
                <a:solidFill>
                  <a:srgbClr val="CC0000"/>
                </a:solidFill>
              </a:rPr>
              <a:t>الزهرة</a:t>
            </a:r>
            <a:r>
              <a:rPr lang="ar-EG" altLang="zh-CN" sz="2400" b="1">
                <a:solidFill>
                  <a:srgbClr val="800000"/>
                </a:solidFill>
              </a:rPr>
              <a:t> </a:t>
            </a:r>
            <a:r>
              <a:rPr lang="ar-EG" altLang="zh-CN" sz="2400" b="1">
                <a:solidFill>
                  <a:srgbClr val="002060"/>
                </a:solidFill>
              </a:rPr>
              <a:t>خنثى صغيرة ذات عنق متوسطة الطول لونها أخضرعليه طبقة من الشعر تجعل </a:t>
            </a:r>
            <a:r>
              <a:rPr lang="ar-EG" altLang="zh-CN" sz="2400" b="1">
                <a:solidFill>
                  <a:srgbClr val="00B0F0"/>
                </a:solidFill>
              </a:rPr>
              <a:t>لون الكأس نحاسى </a:t>
            </a:r>
            <a:r>
              <a:rPr lang="ar-EG" altLang="zh-CN" sz="2400" b="1">
                <a:solidFill>
                  <a:srgbClr val="002060"/>
                </a:solidFill>
              </a:rPr>
              <a:t>والبتلات لونها أبيض </a:t>
            </a:r>
            <a:r>
              <a:rPr lang="ar-EG" altLang="zh-CN" sz="2400" b="1">
                <a:solidFill>
                  <a:srgbClr val="00B0F0"/>
                </a:solidFill>
              </a:rPr>
              <a:t>والزهرة عديمة الرائحة تتميز بوجود ظاهرة</a:t>
            </a:r>
            <a:r>
              <a:rPr lang="en-US" altLang="zh-CN" sz="2400" b="1">
                <a:solidFill>
                  <a:srgbClr val="00B0F0"/>
                </a:solidFill>
                <a:ea typeface="SimSun" pitchFamily="2" charset="-122"/>
              </a:rPr>
              <a:t> Dichogamy </a:t>
            </a:r>
            <a:r>
              <a:rPr lang="ar-EG" altLang="zh-CN" sz="2400" b="1">
                <a:solidFill>
                  <a:srgbClr val="00B0F0"/>
                </a:solidFill>
                <a:ea typeface="SimSun" pitchFamily="2" charset="-122"/>
              </a:rPr>
              <a:t> </a:t>
            </a:r>
            <a:r>
              <a:rPr lang="ar-EG" altLang="zh-CN" sz="2400" b="1">
                <a:solidFill>
                  <a:srgbClr val="00B0F0"/>
                </a:solidFill>
              </a:rPr>
              <a:t>حيث إن حبوب اللقاح بها تنضج مبكرة عن المياسم ولذلك يكون التلقيح الذاتى صعب ولابد من حدوث التلقيح الخلطى بالحشرات</a:t>
            </a:r>
            <a:r>
              <a:rPr lang="ar-EG" altLang="zh-CN" sz="2400" b="1">
                <a:solidFill>
                  <a:srgbClr val="00B050"/>
                </a:solidFill>
              </a:rPr>
              <a:t>  </a:t>
            </a:r>
            <a:r>
              <a:rPr lang="ar-EG" altLang="zh-CN" sz="2400" b="1">
                <a:solidFill>
                  <a:srgbClr val="002060"/>
                </a:solidFill>
              </a:rPr>
              <a:t>يبلغ قطر الزهرة 1 سم والكأس مكون من 6 سبلات والتويج من 6 بتلات والأسدية عددها 6 والمبيض يحتوى على 10-12 غرفة تحتوى كل غرفة على بويضة غير أن البويضات قد لا تخصب وإذا أخصب بعضها فقد تتعرض أجنتها للإجهاض وبالتالى لا تعطى بذورا.</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52400" y="152400"/>
            <a:ext cx="8839200" cy="3540125"/>
          </a:xfrm>
          <a:prstGeom prst="rect">
            <a:avLst/>
          </a:prstGeom>
          <a:noFill/>
          <a:ln w="9525">
            <a:noFill/>
            <a:miter lim="800000"/>
            <a:headEnd/>
            <a:tailEnd/>
          </a:ln>
        </p:spPr>
        <p:txBody>
          <a:bodyPr>
            <a:spAutoFit/>
          </a:bodyPr>
          <a:lstStyle/>
          <a:p>
            <a:pPr algn="just"/>
            <a:r>
              <a:rPr lang="ar-EG" altLang="zh-CN" sz="2800" b="1">
                <a:solidFill>
                  <a:srgbClr val="800000"/>
                </a:solidFill>
              </a:rPr>
              <a:t>الثمرة </a:t>
            </a:r>
            <a:r>
              <a:rPr lang="ar-EG" altLang="zh-CN" sz="2800" b="1">
                <a:solidFill>
                  <a:srgbClr val="00B0F0"/>
                </a:solidFill>
              </a:rPr>
              <a:t>عنبة</a:t>
            </a:r>
            <a:r>
              <a:rPr lang="ar-EG" altLang="zh-CN" sz="2800" b="1">
                <a:solidFill>
                  <a:srgbClr val="002060"/>
                </a:solidFill>
              </a:rPr>
              <a:t> كروية أو بيضاوية الشكل يختلف قطرها من 5-10 سم والقشرة رقيقة خشنة الملمس ذات لون رمادى أو بنى صدئى واللب لونه بنى مصفر حبيبى </a:t>
            </a:r>
            <a:r>
              <a:rPr lang="ar-EG" altLang="zh-CN" sz="2800" b="1">
                <a:solidFill>
                  <a:srgbClr val="00B0F0"/>
                </a:solidFill>
              </a:rPr>
              <a:t>حلو الطعم جدآ يحتوى على مواد تآنينيهتزيد نسبتها فى الثمار الفجة وتختفى عند نضج </a:t>
            </a:r>
            <a:r>
              <a:rPr lang="ar-EG" altLang="zh-CN" sz="2800" b="1">
                <a:solidFill>
                  <a:srgbClr val="002060"/>
                </a:solidFill>
              </a:rPr>
              <a:t>الثمرة . وتحتوى الثمرة على عدد من البذور يتراوح بين 0-12 بذرة تترتب حول المحور المركزى للثمرة . </a:t>
            </a:r>
            <a:r>
              <a:rPr lang="ar-EG" altLang="zh-CN" sz="2800" b="1">
                <a:solidFill>
                  <a:srgbClr val="00B0F0"/>
                </a:solidFill>
              </a:rPr>
              <a:t>البذور جامدة سوداء </a:t>
            </a:r>
            <a:r>
              <a:rPr lang="ar-EG" altLang="zh-CN" sz="2800" b="1">
                <a:solidFill>
                  <a:srgbClr val="002060"/>
                </a:solidFill>
              </a:rPr>
              <a:t>اللون يسهل فصلها عن اللب وتمتاز الثمرة أيضا بوجود بعض المواد الجيلاتينية مما يضفى على طعمها نكهة جميلة ولاتتكون هذه المواد إلا عند تمام نضج الثمرة .</a:t>
            </a:r>
            <a:endParaRPr lang="en-US" sz="2800" b="1">
              <a:solidFill>
                <a:srgbClr val="002060"/>
              </a:solidFill>
            </a:endParaRPr>
          </a:p>
        </p:txBody>
      </p:sp>
      <p:pic>
        <p:nvPicPr>
          <p:cNvPr id="9219" name="Picture 2"/>
          <p:cNvPicPr>
            <a:picLocks noChangeAspect="1" noChangeArrowheads="1"/>
          </p:cNvPicPr>
          <p:nvPr/>
        </p:nvPicPr>
        <p:blipFill>
          <a:blip r:embed="rId2"/>
          <a:srcRect/>
          <a:stretch>
            <a:fillRect/>
          </a:stretch>
        </p:blipFill>
        <p:spPr bwMode="auto">
          <a:xfrm>
            <a:off x="1600200" y="3429000"/>
            <a:ext cx="4724400" cy="3429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152400" y="152400"/>
            <a:ext cx="8839200" cy="5509200"/>
          </a:xfrm>
          <a:prstGeom prst="rect">
            <a:avLst/>
          </a:prstGeom>
          <a:noFill/>
          <a:ln w="9525">
            <a:noFill/>
            <a:miter lim="800000"/>
            <a:headEnd/>
            <a:tailEnd/>
          </a:ln>
        </p:spPr>
        <p:txBody>
          <a:bodyPr>
            <a:spAutoFit/>
          </a:bodyPr>
          <a:lstStyle/>
          <a:p>
            <a:pPr algn="just"/>
            <a:r>
              <a:rPr lang="ar-EG" altLang="zh-CN" sz="2800" b="1" dirty="0">
                <a:solidFill>
                  <a:srgbClr val="800000"/>
                </a:solidFill>
              </a:rPr>
              <a:t>التلقيح </a:t>
            </a:r>
            <a:r>
              <a:rPr lang="ar-EG" altLang="zh-CN" sz="2800" b="1" dirty="0">
                <a:solidFill>
                  <a:srgbClr val="00B0F0"/>
                </a:solidFill>
              </a:rPr>
              <a:t>خلطى بواسطة الحشرات و</a:t>
            </a:r>
            <a:r>
              <a:rPr lang="ar-EG" altLang="zh-CN" sz="2800" b="1" dirty="0">
                <a:solidFill>
                  <a:srgbClr val="002060"/>
                </a:solidFill>
              </a:rPr>
              <a:t>من أهمها النحل وأزهار السبوتا خنثى </a:t>
            </a:r>
            <a:r>
              <a:rPr lang="ar-EG" altLang="zh-CN" sz="2800" b="1" dirty="0">
                <a:solidFill>
                  <a:srgbClr val="00B0F0"/>
                </a:solidFill>
              </a:rPr>
              <a:t>عديمة الرائحة تتميز بوجود ظاهرة </a:t>
            </a:r>
            <a:r>
              <a:rPr lang="en-US" altLang="zh-CN" sz="2800" b="1" dirty="0">
                <a:solidFill>
                  <a:srgbClr val="00B0F0"/>
                </a:solidFill>
                <a:ea typeface="SimSun" pitchFamily="2" charset="-122"/>
              </a:rPr>
              <a:t> </a:t>
            </a:r>
            <a:r>
              <a:rPr lang="en-US" altLang="zh-CN" sz="2800" b="1" dirty="0" err="1">
                <a:solidFill>
                  <a:srgbClr val="00B0F0"/>
                </a:solidFill>
                <a:ea typeface="SimSun" pitchFamily="2" charset="-122"/>
              </a:rPr>
              <a:t>Dichogamy</a:t>
            </a:r>
            <a:r>
              <a:rPr lang="ar-EG" altLang="zh-CN" sz="2800" b="1" dirty="0">
                <a:solidFill>
                  <a:srgbClr val="00B0F0"/>
                </a:solidFill>
                <a:ea typeface="SimSun" pitchFamily="2" charset="-122"/>
              </a:rPr>
              <a:t> وهى </a:t>
            </a:r>
            <a:r>
              <a:rPr lang="ar-EG" altLang="zh-CN" sz="2800" b="1" dirty="0">
                <a:solidFill>
                  <a:srgbClr val="002060"/>
                </a:solidFill>
              </a:rPr>
              <a:t>تفاوت ميعاد نضج الأعضاء الجنسية </a:t>
            </a:r>
            <a:r>
              <a:rPr lang="ar-EG" altLang="zh-CN" sz="2800" b="1" dirty="0">
                <a:solidFill>
                  <a:srgbClr val="00B0F0"/>
                </a:solidFill>
              </a:rPr>
              <a:t>حيث أن حبوب اللقاح بها تنضج مبكرة عن المياسم</a:t>
            </a:r>
            <a:r>
              <a:rPr lang="ar-EG" altLang="zh-CN" sz="2800" b="1" dirty="0">
                <a:solidFill>
                  <a:srgbClr val="002060"/>
                </a:solidFill>
              </a:rPr>
              <a:t> وعليه فإن </a:t>
            </a:r>
            <a:r>
              <a:rPr lang="ar-EG" altLang="zh-CN" sz="2800" b="1" dirty="0">
                <a:solidFill>
                  <a:srgbClr val="02981B"/>
                </a:solidFill>
              </a:rPr>
              <a:t>التلقيح الذاتى لا يحدث ومن ثم  فإن التلقيح الخلطى بالحشرات يعد أمراً ضرورياً</a:t>
            </a:r>
            <a:r>
              <a:rPr lang="ar-EG" altLang="zh-CN" sz="2800" b="1" dirty="0">
                <a:solidFill>
                  <a:srgbClr val="002060"/>
                </a:solidFill>
              </a:rPr>
              <a:t>.</a:t>
            </a:r>
            <a:r>
              <a:rPr lang="ar-EG" altLang="zh-CN" sz="2800" b="1" dirty="0">
                <a:solidFill>
                  <a:srgbClr val="800000"/>
                </a:solidFill>
              </a:rPr>
              <a:t> </a:t>
            </a:r>
          </a:p>
          <a:p>
            <a:r>
              <a:rPr lang="ar-EG" altLang="zh-CN" sz="2800" b="1" dirty="0">
                <a:solidFill>
                  <a:srgbClr val="800000"/>
                </a:solidFill>
              </a:rPr>
              <a:t>الأصناف</a:t>
            </a:r>
            <a:r>
              <a:rPr lang="en-US" altLang="zh-CN" sz="2800" b="1" dirty="0">
                <a:solidFill>
                  <a:srgbClr val="800000"/>
                </a:solidFill>
                <a:ea typeface="SimSun" pitchFamily="2" charset="-122"/>
              </a:rPr>
              <a:t> : </a:t>
            </a:r>
          </a:p>
          <a:p>
            <a:pPr>
              <a:buFontTx/>
              <a:buChar char="-"/>
            </a:pPr>
            <a:r>
              <a:rPr lang="en-US" altLang="zh-CN" sz="2800" b="1" dirty="0">
                <a:solidFill>
                  <a:srgbClr val="800000"/>
                </a:solidFill>
                <a:ea typeface="SimSun" pitchFamily="2" charset="-122"/>
              </a:rPr>
              <a:t>Tobago</a:t>
            </a:r>
            <a:r>
              <a:rPr lang="ar-EG" altLang="zh-CN" sz="2800" b="1" dirty="0">
                <a:solidFill>
                  <a:srgbClr val="002060"/>
                </a:solidFill>
              </a:rPr>
              <a:t>وهو صنف منتشر فى جزر الهند الغربية</a:t>
            </a:r>
            <a:r>
              <a:rPr lang="en-US" altLang="zh-CN" sz="2800" b="1" dirty="0">
                <a:solidFill>
                  <a:srgbClr val="002060"/>
                </a:solidFill>
                <a:ea typeface="SimSun" pitchFamily="2" charset="-122"/>
              </a:rPr>
              <a:t>.</a:t>
            </a:r>
            <a:r>
              <a:rPr lang="en-US" altLang="zh-CN" sz="2800" b="1" dirty="0">
                <a:solidFill>
                  <a:srgbClr val="006666"/>
                </a:solidFill>
                <a:ea typeface="SimSun" pitchFamily="2" charset="-122"/>
              </a:rPr>
              <a:t/>
            </a:r>
            <a:br>
              <a:rPr lang="en-US" altLang="zh-CN" sz="2800" b="1" dirty="0">
                <a:solidFill>
                  <a:srgbClr val="006666"/>
                </a:solidFill>
                <a:ea typeface="SimSun" pitchFamily="2" charset="-122"/>
              </a:rPr>
            </a:br>
            <a:r>
              <a:rPr lang="en-US" altLang="zh-CN" sz="2800" b="1" dirty="0">
                <a:solidFill>
                  <a:srgbClr val="800000"/>
                </a:solidFill>
                <a:ea typeface="SimSun" pitchFamily="2" charset="-122"/>
              </a:rPr>
              <a:t>Russell, </a:t>
            </a:r>
            <a:r>
              <a:rPr lang="en-US" altLang="zh-CN" sz="2800" b="1" dirty="0" err="1">
                <a:solidFill>
                  <a:srgbClr val="800000"/>
                </a:solidFill>
                <a:ea typeface="SimSun" pitchFamily="2" charset="-122"/>
              </a:rPr>
              <a:t>Prolefic</a:t>
            </a:r>
            <a:r>
              <a:rPr lang="en-US" altLang="zh-CN" sz="2800" b="1" dirty="0">
                <a:solidFill>
                  <a:srgbClr val="800000"/>
                </a:solidFill>
                <a:ea typeface="SimSun" pitchFamily="2" charset="-122"/>
              </a:rPr>
              <a:t>- </a:t>
            </a:r>
            <a:r>
              <a:rPr lang="ar-EG" altLang="zh-CN" sz="2800" b="1" dirty="0">
                <a:solidFill>
                  <a:srgbClr val="800000"/>
                </a:solidFill>
                <a:ea typeface="SimSun" pitchFamily="2" charset="-122"/>
              </a:rPr>
              <a:t> </a:t>
            </a:r>
            <a:r>
              <a:rPr lang="ar-EG" altLang="zh-CN" sz="2800" b="1" dirty="0">
                <a:solidFill>
                  <a:srgbClr val="002060"/>
                </a:solidFill>
              </a:rPr>
              <a:t>وهما صنفان منتشران فى فلوريدا ، يعطى الصنف</a:t>
            </a:r>
            <a:r>
              <a:rPr lang="en-US" altLang="zh-CN" sz="2800" b="1" dirty="0">
                <a:solidFill>
                  <a:srgbClr val="002060"/>
                </a:solidFill>
                <a:ea typeface="SimSun" pitchFamily="2" charset="-122"/>
              </a:rPr>
              <a:t> Russell </a:t>
            </a:r>
            <a:r>
              <a:rPr lang="ar-EG" altLang="zh-CN" sz="2800" b="1" dirty="0">
                <a:solidFill>
                  <a:srgbClr val="002060"/>
                </a:solidFill>
              </a:rPr>
              <a:t>عددآ قليلآ من الثمار ولكنها أكبر فى الحجم وصفاتها أفضل </a:t>
            </a:r>
            <a:r>
              <a:rPr lang="en-US" altLang="zh-CN" sz="2800" b="1" dirty="0">
                <a:solidFill>
                  <a:srgbClr val="002060"/>
                </a:solidFill>
                <a:ea typeface="SimSun" pitchFamily="2" charset="-122"/>
              </a:rPr>
              <a:t> .</a:t>
            </a:r>
            <a:r>
              <a:rPr lang="en-US" altLang="zh-CN" sz="2800" b="1" dirty="0">
                <a:solidFill>
                  <a:srgbClr val="006666"/>
                </a:solidFill>
                <a:ea typeface="SimSun" pitchFamily="2" charset="-122"/>
              </a:rPr>
              <a:t/>
            </a:r>
            <a:br>
              <a:rPr lang="en-US" altLang="zh-CN" sz="2800" b="1" dirty="0">
                <a:solidFill>
                  <a:srgbClr val="006666"/>
                </a:solidFill>
                <a:ea typeface="SimSun" pitchFamily="2" charset="-122"/>
              </a:rPr>
            </a:br>
            <a:r>
              <a:rPr lang="en-US" altLang="zh-CN" sz="2800" b="1" dirty="0">
                <a:solidFill>
                  <a:srgbClr val="006666"/>
                </a:solidFill>
                <a:ea typeface="SimSun" pitchFamily="2" charset="-122"/>
              </a:rPr>
              <a:t> </a:t>
            </a:r>
            <a:r>
              <a:rPr lang="en-US" altLang="zh-CN" sz="2800" b="1" dirty="0">
                <a:solidFill>
                  <a:srgbClr val="800000"/>
                </a:solidFill>
                <a:ea typeface="SimSun" pitchFamily="2" charset="-122"/>
              </a:rPr>
              <a:t>Brown sugar - </a:t>
            </a:r>
            <a:r>
              <a:rPr lang="ar-EG" altLang="zh-CN" sz="2800" b="1" dirty="0">
                <a:solidFill>
                  <a:srgbClr val="002060"/>
                </a:solidFill>
              </a:rPr>
              <a:t>صنف يمتاز بأن ثماره حلوة وذات صفات جيدة جدآ</a:t>
            </a:r>
            <a:r>
              <a:rPr lang="en-US" altLang="zh-CN" sz="2800" b="1" dirty="0">
                <a:solidFill>
                  <a:srgbClr val="002060"/>
                </a:solidFill>
                <a:ea typeface="SimSun" pitchFamily="2" charset="-122"/>
              </a:rPr>
              <a:t>.</a:t>
            </a:r>
            <a:endParaRPr lang="ar-EG" altLang="zh-CN" sz="2800" b="1" dirty="0">
              <a:solidFill>
                <a:srgbClr val="002060"/>
              </a:solidFill>
              <a:ea typeface="SimSun" pitchFamily="2" charset="-122"/>
            </a:endParaRPr>
          </a:p>
          <a:p>
            <a:endParaRPr lang="ar-EG" altLang="zh-CN" sz="2800" b="1" dirty="0">
              <a:solidFill>
                <a:srgbClr val="002060"/>
              </a:solidFill>
              <a:ea typeface="SimSun" pitchFamily="2" charset="-122"/>
            </a:endParaRPr>
          </a:p>
          <a:p>
            <a:pPr>
              <a:buFontTx/>
              <a:buChar char="-"/>
            </a:pPr>
            <a:r>
              <a:rPr lang="ar-EG" altLang="zh-CN" sz="1600" b="1" dirty="0">
                <a:solidFill>
                  <a:srgbClr val="02981B"/>
                </a:solidFill>
              </a:rPr>
              <a:t>علل لايحدث التلقيح الذاتى فى االسابوتا مع أن الذهرة خنثى  </a:t>
            </a:r>
            <a:r>
              <a:rPr lang="ar-EG" altLang="zh-CN" sz="1600" b="1" u="sng" dirty="0">
                <a:solidFill>
                  <a:srgbClr val="02981B"/>
                </a:solidFill>
              </a:rPr>
              <a:t>أو</a:t>
            </a:r>
            <a:r>
              <a:rPr lang="ar-EG" altLang="zh-CN" sz="1600" b="1" dirty="0">
                <a:solidFill>
                  <a:srgbClr val="02981B"/>
                </a:solidFill>
              </a:rPr>
              <a:t> يعد التلقيح الخلطى بالحشرات أمراً ضرورياً</a:t>
            </a:r>
            <a:r>
              <a:rPr lang="ar-EG" altLang="zh-CN" sz="1600" b="1" dirty="0">
                <a:solidFill>
                  <a:srgbClr val="002060"/>
                </a:solidFill>
              </a:rPr>
              <a:t> </a:t>
            </a:r>
            <a:r>
              <a:rPr lang="ar-EG" altLang="zh-CN" sz="1600" b="1" dirty="0">
                <a:solidFill>
                  <a:srgbClr val="02981B"/>
                </a:solidFill>
              </a:rPr>
              <a:t>فى </a:t>
            </a:r>
            <a:r>
              <a:rPr lang="ar-EG" altLang="zh-CN" sz="1600" b="1" dirty="0" smtClean="0">
                <a:solidFill>
                  <a:srgbClr val="02981B"/>
                </a:solidFill>
              </a:rPr>
              <a:t>االسابوتا</a:t>
            </a:r>
            <a:endParaRPr lang="ar-EG" altLang="zh-CN" sz="1600" b="1"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152400" y="152400"/>
            <a:ext cx="8839200" cy="5977021"/>
          </a:xfrm>
          <a:prstGeom prst="rect">
            <a:avLst/>
          </a:prstGeom>
          <a:noFill/>
          <a:ln w="9525">
            <a:noFill/>
            <a:miter lim="800000"/>
            <a:headEnd/>
            <a:tailEnd/>
          </a:ln>
        </p:spPr>
        <p:txBody>
          <a:bodyPr>
            <a:spAutoFit/>
          </a:bodyPr>
          <a:lstStyle/>
          <a:p>
            <a:pPr>
              <a:lnSpc>
                <a:spcPct val="80000"/>
              </a:lnSpc>
            </a:pPr>
            <a:r>
              <a:rPr lang="ar-EG" altLang="zh-CN" sz="2400" b="1" dirty="0">
                <a:solidFill>
                  <a:srgbClr val="800000"/>
                </a:solidFill>
              </a:rPr>
              <a:t>الظروف البيئية المناسبة   </a:t>
            </a:r>
            <a:br>
              <a:rPr lang="ar-EG" altLang="zh-CN" sz="2400" b="1" dirty="0">
                <a:solidFill>
                  <a:srgbClr val="800000"/>
                </a:solidFill>
              </a:rPr>
            </a:br>
            <a:r>
              <a:rPr lang="ar-EG" altLang="zh-CN" sz="2400" b="1" dirty="0">
                <a:solidFill>
                  <a:srgbClr val="800000"/>
                </a:solidFill>
              </a:rPr>
              <a:t>1- ظروف المناخ  </a:t>
            </a:r>
            <a:r>
              <a:rPr lang="ar-EG" altLang="zh-CN" sz="2400" b="1" dirty="0">
                <a:solidFill>
                  <a:srgbClr val="002060"/>
                </a:solidFill>
              </a:rPr>
              <a:t>السابوتا من </a:t>
            </a:r>
            <a:r>
              <a:rPr lang="ar-EG" altLang="zh-CN" sz="2400" b="1" dirty="0">
                <a:solidFill>
                  <a:srgbClr val="00B0F0"/>
                </a:solidFill>
              </a:rPr>
              <a:t>أشجار المناطق الحارة </a:t>
            </a:r>
            <a:r>
              <a:rPr lang="ar-EG" altLang="zh-CN" sz="2400" b="1" dirty="0">
                <a:solidFill>
                  <a:srgbClr val="002060"/>
                </a:solidFill>
              </a:rPr>
              <a:t>لذلك فهى تجود فى المناطق الدافئة الرطبة الخالية من الصقيع ، </a:t>
            </a:r>
            <a:r>
              <a:rPr lang="ar-EG" altLang="zh-CN" sz="2400" b="1" dirty="0">
                <a:solidFill>
                  <a:srgbClr val="02981B"/>
                </a:solidFill>
              </a:rPr>
              <a:t>وتتأثرالأشجار بالبرودة تأثيرآ سيئآ وخاصة الصغيرة</a:t>
            </a:r>
            <a:r>
              <a:rPr lang="ar-EG" altLang="zh-CN" sz="2400" b="1" dirty="0">
                <a:solidFill>
                  <a:srgbClr val="002060"/>
                </a:solidFill>
              </a:rPr>
              <a:t>، حيث </a:t>
            </a:r>
            <a:r>
              <a:rPr lang="ar-EG" altLang="zh-CN" sz="2400" b="1" dirty="0">
                <a:solidFill>
                  <a:srgbClr val="00B0F0"/>
                </a:solidFill>
              </a:rPr>
              <a:t>يموت معظمها إذا انخفضت درجة الحرارة إلى  56 </a:t>
            </a:r>
            <a:r>
              <a:rPr lang="en-US" altLang="zh-CN" sz="2400" b="1" baseline="30000" dirty="0">
                <a:solidFill>
                  <a:srgbClr val="00B0F0"/>
                </a:solidFill>
                <a:ea typeface="SimSun" pitchFamily="2" charset="-122"/>
              </a:rPr>
              <a:t>ᴼ</a:t>
            </a:r>
            <a:r>
              <a:rPr lang="ar-EG" altLang="zh-CN" sz="2400" b="1" dirty="0">
                <a:solidFill>
                  <a:srgbClr val="00B0F0"/>
                </a:solidFill>
              </a:rPr>
              <a:t>ف </a:t>
            </a:r>
            <a:r>
              <a:rPr lang="ar-EG" altLang="zh-CN" sz="2400" b="1" u="sng" dirty="0">
                <a:solidFill>
                  <a:srgbClr val="00B0F0"/>
                </a:solidFill>
              </a:rPr>
              <a:t>(</a:t>
            </a:r>
            <a:r>
              <a:rPr lang="ar-EG" altLang="zh-CN" sz="2400" b="1" u="sng" baseline="30000" dirty="0">
                <a:solidFill>
                  <a:srgbClr val="00B0F0"/>
                </a:solidFill>
              </a:rPr>
              <a:t>5</a:t>
            </a:r>
            <a:r>
              <a:rPr lang="ar-EG" altLang="zh-CN" sz="2400" b="1" u="sng" dirty="0">
                <a:solidFill>
                  <a:srgbClr val="00B0F0"/>
                </a:solidFill>
              </a:rPr>
              <a:t>13م) </a:t>
            </a:r>
            <a:r>
              <a:rPr lang="ar-EG" altLang="zh-CN" sz="2400" b="1" dirty="0">
                <a:solidFill>
                  <a:srgbClr val="00B0F0"/>
                </a:solidFill>
              </a:rPr>
              <a:t>أى يناسبها إرتفاع درجة حرارة الجو ومن ثم فإن إنخفاض درجة الحرارة يؤدى إلى ضعف النمو </a:t>
            </a:r>
            <a:r>
              <a:rPr lang="ar-EG" altLang="zh-CN" sz="2400" b="1" dirty="0">
                <a:solidFill>
                  <a:srgbClr val="002060"/>
                </a:solidFill>
              </a:rPr>
              <a:t>. وتتأثر الأشجار كثيراً بحدوث الصقيع ويختلف مدى هذا التأثير ودرجته بإختلاف عمر الأشجار </a:t>
            </a:r>
            <a:r>
              <a:rPr lang="ar-EG" altLang="zh-CN" sz="2400" b="1" dirty="0">
                <a:solidFill>
                  <a:srgbClr val="00B0F0"/>
                </a:solidFill>
              </a:rPr>
              <a:t>فالأشجار الصغيره تضر بشده </a:t>
            </a:r>
            <a:r>
              <a:rPr lang="ar-EG" altLang="zh-CN" sz="2400" b="1" dirty="0">
                <a:solidFill>
                  <a:srgbClr val="002060"/>
                </a:solidFill>
              </a:rPr>
              <a:t>عند تعرضها لحدوث الصقيع ولو لفترة زمنية قصيرة فى حين تقاوم الأشجار كبيرة السن درجات الحراره المنخفضه مع حدوث أقل ضرر كما أن الإنخفاض التدريجى في درجات الحراره يكون أقل ضرراً من الإنخفاض المفاجئ . ويمكن لأشجار السابوتا أن تزرع على ارتفاعات تصل إلى</a:t>
            </a:r>
            <a:r>
              <a:rPr lang="ar-EG" altLang="zh-CN" sz="2400" b="1" dirty="0">
                <a:solidFill>
                  <a:srgbClr val="00B050"/>
                </a:solidFill>
              </a:rPr>
              <a:t> </a:t>
            </a:r>
            <a:r>
              <a:rPr lang="ar-EG" altLang="zh-CN" sz="2400" b="1" dirty="0">
                <a:solidFill>
                  <a:srgbClr val="00B0F0"/>
                </a:solidFill>
              </a:rPr>
              <a:t>10,000 قدم من سطح البحر</a:t>
            </a:r>
            <a:r>
              <a:rPr lang="en-US" altLang="zh-CN" sz="2400" b="1" dirty="0">
                <a:solidFill>
                  <a:srgbClr val="00B0F0"/>
                </a:solidFill>
                <a:ea typeface="SimSun" pitchFamily="2" charset="-122"/>
              </a:rPr>
              <a:t> .</a:t>
            </a:r>
            <a:r>
              <a:rPr lang="ar-EG" altLang="zh-CN" sz="2400" b="1" dirty="0">
                <a:solidFill>
                  <a:srgbClr val="00B0F0"/>
                </a:solidFill>
              </a:rPr>
              <a:t> </a:t>
            </a:r>
          </a:p>
          <a:p>
            <a:pPr algn="just"/>
            <a:r>
              <a:rPr lang="ar-EG" altLang="zh-CN" sz="2400" b="1" dirty="0">
                <a:solidFill>
                  <a:srgbClr val="800000"/>
                </a:solidFill>
              </a:rPr>
              <a:t>2- التربة المناسبة </a:t>
            </a:r>
            <a:r>
              <a:rPr lang="ar-EG" altLang="zh-CN" sz="2400" b="1" dirty="0">
                <a:solidFill>
                  <a:srgbClr val="002060"/>
                </a:solidFill>
              </a:rPr>
              <a:t>تنمو أشجار السبوتا في مدى واسع من أنواع التربة , </a:t>
            </a:r>
            <a:r>
              <a:rPr lang="ar-EG" altLang="zh-CN" sz="2400" b="1" dirty="0">
                <a:solidFill>
                  <a:srgbClr val="00B0F0"/>
                </a:solidFill>
              </a:rPr>
              <a:t>كما يمكنها النمو فى الأراضى الفقيرة غير العميقة سيئة الصرف لحد ما </a:t>
            </a:r>
            <a:r>
              <a:rPr lang="ar-EG" altLang="zh-CN" sz="2400" b="1" dirty="0">
                <a:solidFill>
                  <a:srgbClr val="002060"/>
                </a:solidFill>
              </a:rPr>
              <a:t>عن الفواكه الأخرى , إلا أن النمو الجيد والإثمار المرتفع لا يتأتى إلا عند نمو الأشجار فى الأراضى الخصبة العميقة جيدة التهوية وأنسب الأراضى هى الصفراء الخفيفة الجيدة الصرف</a:t>
            </a:r>
            <a:r>
              <a:rPr lang="en-US" altLang="zh-CN" sz="2400" b="1" dirty="0">
                <a:solidFill>
                  <a:srgbClr val="002060"/>
                </a:solidFill>
                <a:ea typeface="SimSun" pitchFamily="2" charset="-122"/>
              </a:rPr>
              <a:t> . </a:t>
            </a:r>
            <a:r>
              <a:rPr lang="ar-EG" altLang="zh-CN" sz="2400" b="1" dirty="0">
                <a:solidFill>
                  <a:srgbClr val="002060"/>
                </a:solidFill>
              </a:rPr>
              <a:t>كذلك تنمو فى الأراضى الرملية إذا ما أعتنى بتسميدها ، </a:t>
            </a:r>
            <a:r>
              <a:rPr lang="ar-EG" altLang="zh-CN" sz="2400" b="1" dirty="0">
                <a:solidFill>
                  <a:srgbClr val="00B0F0"/>
                </a:solidFill>
              </a:rPr>
              <a:t>تتحمل الملوحة نسبيا حيث </a:t>
            </a:r>
            <a:r>
              <a:rPr lang="ar-EG" altLang="zh-CN" sz="2400" b="1" dirty="0">
                <a:solidFill>
                  <a:srgbClr val="02981B"/>
                </a:solidFill>
              </a:rPr>
              <a:t>وجدت فى الأراضى القربية من السواحل</a:t>
            </a:r>
            <a:r>
              <a:rPr lang="en-US" altLang="zh-CN" sz="2400" b="1" dirty="0">
                <a:solidFill>
                  <a:srgbClr val="02981B"/>
                </a:solidFill>
                <a:ea typeface="SimSun" pitchFamily="2" charset="-122"/>
              </a:rPr>
              <a:t> </a:t>
            </a:r>
            <a:r>
              <a:rPr lang="ar-EG" altLang="zh-CN" sz="2400" b="1" dirty="0">
                <a:solidFill>
                  <a:srgbClr val="02981B"/>
                </a:solidFill>
                <a:ea typeface="SimSun" pitchFamily="2" charset="-122"/>
              </a:rPr>
              <a:t> . </a:t>
            </a:r>
          </a:p>
          <a:p>
            <a:r>
              <a:rPr lang="ar-EG" altLang="zh-CN" sz="1600" b="1" dirty="0">
                <a:solidFill>
                  <a:srgbClr val="02981B"/>
                </a:solidFill>
              </a:rPr>
              <a:t>علل تتأثرأشجار السبوتا الصغيرة بالبرودة تأثيرآ سيئآ  </a:t>
            </a:r>
            <a:r>
              <a:rPr lang="ar-EG" altLang="zh-CN" sz="1600" b="1" u="sng" dirty="0">
                <a:solidFill>
                  <a:srgbClr val="02981B"/>
                </a:solidFill>
              </a:rPr>
              <a:t>أو</a:t>
            </a:r>
            <a:r>
              <a:rPr lang="ar-EG" altLang="zh-CN" sz="1600" b="1" dirty="0">
                <a:solidFill>
                  <a:srgbClr val="02981B"/>
                </a:solidFill>
              </a:rPr>
              <a:t> علل يجب عدم تعرض أشجار السبوتا الصغيرة لدرجة حرارة </a:t>
            </a:r>
            <a:r>
              <a:rPr lang="ar-EG" altLang="zh-CN" sz="1600" b="1" baseline="30000" dirty="0">
                <a:solidFill>
                  <a:srgbClr val="02981B"/>
                </a:solidFill>
              </a:rPr>
              <a:t>5</a:t>
            </a:r>
            <a:r>
              <a:rPr lang="ar-EG" altLang="zh-CN" sz="1600" b="1" dirty="0">
                <a:solidFill>
                  <a:srgbClr val="02981B"/>
                </a:solidFill>
              </a:rPr>
              <a:t>13 </a:t>
            </a:r>
            <a:r>
              <a:rPr lang="ar-EG" altLang="zh-CN" sz="1600" b="1" dirty="0" smtClean="0">
                <a:solidFill>
                  <a:srgbClr val="02981B"/>
                </a:solidFill>
              </a:rPr>
              <a:t>م</a:t>
            </a:r>
            <a:endParaRPr lang="ar-EG" altLang="zh-CN" sz="1600" b="1" dirty="0">
              <a:solidFill>
                <a:srgbClr val="002060"/>
              </a:solidFill>
            </a:endParaRPr>
          </a:p>
          <a:p>
            <a:r>
              <a:rPr lang="ar-EG" altLang="zh-CN" sz="1600" b="1" dirty="0">
                <a:solidFill>
                  <a:srgbClr val="02981B"/>
                </a:solidFill>
              </a:rPr>
              <a:t>علل توجد أشجار السبوتا بالقرب من </a:t>
            </a:r>
            <a:r>
              <a:rPr lang="ar-EG" altLang="zh-CN" sz="1600" b="1" dirty="0" smtClean="0">
                <a:solidFill>
                  <a:srgbClr val="02981B"/>
                </a:solidFill>
              </a:rPr>
              <a:t>السواحل</a:t>
            </a:r>
            <a:endParaRPr lang="ar-EG" altLang="zh-CN" sz="1600" b="1" dirty="0">
              <a:solidFill>
                <a:srgbClr val="002060"/>
              </a:solidFill>
            </a:endParaRPr>
          </a:p>
          <a:p>
            <a:pPr>
              <a:lnSpc>
                <a:spcPct val="80000"/>
              </a:lnSpc>
            </a:pP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152400" y="152400"/>
            <a:ext cx="8839200" cy="6216650"/>
          </a:xfrm>
          <a:prstGeom prst="rect">
            <a:avLst/>
          </a:prstGeom>
          <a:noFill/>
          <a:ln w="9525">
            <a:noFill/>
            <a:miter lim="800000"/>
            <a:headEnd/>
            <a:tailEnd/>
          </a:ln>
        </p:spPr>
        <p:txBody>
          <a:bodyPr>
            <a:spAutoFit/>
          </a:bodyPr>
          <a:lstStyle/>
          <a:p>
            <a:r>
              <a:rPr lang="ar-EG" altLang="zh-CN" sz="2400" b="1">
                <a:solidFill>
                  <a:srgbClr val="800000"/>
                </a:solidFill>
              </a:rPr>
              <a:t>التكاثر</a:t>
            </a:r>
            <a:r>
              <a:rPr lang="ar-EG" altLang="zh-CN" sz="2000" b="1">
                <a:solidFill>
                  <a:srgbClr val="800000"/>
                </a:solidFill>
              </a:rPr>
              <a:t>    </a:t>
            </a:r>
            <a:r>
              <a:rPr lang="ar-EG" altLang="zh-CN" sz="1200" b="1">
                <a:solidFill>
                  <a:srgbClr val="00B0F0"/>
                </a:solidFill>
              </a:rPr>
              <a:t>م</a:t>
            </a:r>
            <a:r>
              <a:rPr lang="ar-EG" altLang="zh-CN" sz="1200" b="1">
                <a:solidFill>
                  <a:srgbClr val="800000"/>
                </a:solidFill>
              </a:rPr>
              <a:t> + </a:t>
            </a:r>
            <a:r>
              <a:rPr lang="ar-EG" altLang="zh-CN" sz="1200" b="1">
                <a:solidFill>
                  <a:srgbClr val="00B050"/>
                </a:solidFill>
              </a:rPr>
              <a:t>ع</a:t>
            </a:r>
            <a:endParaRPr lang="en-US" sz="1200">
              <a:solidFill>
                <a:srgbClr val="00B050"/>
              </a:solidFill>
            </a:endParaRPr>
          </a:p>
          <a:p>
            <a:r>
              <a:rPr lang="ar-EG" altLang="zh-CN" sz="2400" b="1">
                <a:solidFill>
                  <a:srgbClr val="800000"/>
                </a:solidFill>
              </a:rPr>
              <a:t>1- البذور :</a:t>
            </a:r>
          </a:p>
          <a:p>
            <a:pPr algn="just"/>
            <a:r>
              <a:rPr lang="ar-EG" altLang="zh-CN" sz="2400" b="1">
                <a:solidFill>
                  <a:srgbClr val="002060"/>
                </a:solidFill>
              </a:rPr>
              <a:t> وتعطى أشجارآ مختلفة فى صفاتها وتستخدم لغرض إنتاج أصول للتطعيم عليها ويجب زراعة البذور عقب استخراجها من الثمار مباشرة ، حيث أن حيويتها قليلة كما يمكن أن تحتفظ البذور بحيويتها وتظل سليمه لفتره طويله إذا حفظت جافة وفى مكان بارد . وتزرع البذور </a:t>
            </a:r>
            <a:r>
              <a:rPr lang="ar-EG" altLang="zh-CN" sz="2400" b="1">
                <a:solidFill>
                  <a:srgbClr val="00B0F0"/>
                </a:solidFill>
              </a:rPr>
              <a:t>فى شهر فبراير ومارس </a:t>
            </a:r>
            <a:r>
              <a:rPr lang="ar-EG" altLang="zh-CN" sz="2400" b="1">
                <a:solidFill>
                  <a:srgbClr val="002060"/>
                </a:solidFill>
              </a:rPr>
              <a:t>وتحتاج البذور </a:t>
            </a:r>
            <a:r>
              <a:rPr lang="ar-EG" altLang="zh-CN" sz="2400" b="1">
                <a:solidFill>
                  <a:srgbClr val="00B0F0"/>
                </a:solidFill>
              </a:rPr>
              <a:t>مدة طويلة تصل إلى شهر حتى يتم إنباتها </a:t>
            </a:r>
            <a:r>
              <a:rPr lang="ar-EG" altLang="zh-CN" sz="2400" b="1">
                <a:solidFill>
                  <a:srgbClr val="002060"/>
                </a:solidFill>
              </a:rPr>
              <a:t>. وقبل الزراعة تغسل البذور جيدا للتخلص من بقايا لب الثمار وللمساعدة على الإنبات </a:t>
            </a:r>
            <a:r>
              <a:rPr lang="ar-EG" altLang="zh-CN" sz="2400" b="1">
                <a:solidFill>
                  <a:srgbClr val="00B0F0"/>
                </a:solidFill>
              </a:rPr>
              <a:t>تنقع البذور فى الماء لمدة 3-4 أيام </a:t>
            </a:r>
            <a:r>
              <a:rPr lang="ar-EG" altLang="zh-CN" sz="2400" b="1">
                <a:solidFill>
                  <a:srgbClr val="002060"/>
                </a:solidFill>
              </a:rPr>
              <a:t>كما يمكن </a:t>
            </a:r>
            <a:r>
              <a:rPr lang="ar-EG" altLang="zh-CN" sz="2400" b="1">
                <a:solidFill>
                  <a:srgbClr val="00B0F0"/>
                </a:solidFill>
              </a:rPr>
              <a:t>صنفرة</a:t>
            </a:r>
            <a:r>
              <a:rPr lang="ar-EG" altLang="zh-CN" sz="2400" b="1">
                <a:solidFill>
                  <a:srgbClr val="002060"/>
                </a:solidFill>
              </a:rPr>
              <a:t> الأغلفه الخارجيه لها أويتم </a:t>
            </a:r>
            <a:r>
              <a:rPr lang="ar-EG" altLang="zh-CN" sz="2400" b="1">
                <a:solidFill>
                  <a:srgbClr val="00B0F0"/>
                </a:solidFill>
              </a:rPr>
              <a:t>خدشها</a:t>
            </a:r>
            <a:r>
              <a:rPr lang="ar-EG" altLang="zh-CN" sz="2400" b="1">
                <a:solidFill>
                  <a:srgbClr val="002060"/>
                </a:solidFill>
              </a:rPr>
              <a:t> أو إزالة الغلاف الخارجى قبل الزراعة وغالبا ما يحدث الإنبات بعد حوالى شهر من الزراعة . وتزرع البذور إما فى أحواض فى المشتل أو فى صناديق زراعة البذور ، وعندما يصل طول البادرات إلى 15- 20 سم تفرد فى خطوط المشتل أو فى الأكياس البلاستيك الخاصة بالزراعة حيث يفرد بكل كيس نبات واحد ويستمر بها حتى موعد التطعيم</a:t>
            </a:r>
            <a:r>
              <a:rPr lang="en-US" altLang="zh-CN" sz="2400" b="1">
                <a:solidFill>
                  <a:srgbClr val="002060"/>
                </a:solidFill>
                <a:ea typeface="SimSun" pitchFamily="2" charset="-122"/>
              </a:rPr>
              <a:t> </a:t>
            </a:r>
            <a:r>
              <a:rPr lang="ar-EG" altLang="zh-CN" sz="2400" b="1">
                <a:solidFill>
                  <a:srgbClr val="002060"/>
                </a:solidFill>
                <a:ea typeface="SimSun" pitchFamily="2" charset="-122"/>
              </a:rPr>
              <a:t>.</a:t>
            </a:r>
            <a:r>
              <a:rPr lang="ar-EG" altLang="zh-CN" sz="2400" b="1">
                <a:solidFill>
                  <a:srgbClr val="800000"/>
                </a:solidFill>
              </a:rPr>
              <a:t> </a:t>
            </a:r>
          </a:p>
          <a:p>
            <a:r>
              <a:rPr lang="ar-EG" altLang="zh-CN" sz="2400" b="1">
                <a:solidFill>
                  <a:srgbClr val="800000"/>
                </a:solidFill>
              </a:rPr>
              <a:t>2- الترقيد : </a:t>
            </a:r>
          </a:p>
          <a:p>
            <a:r>
              <a:rPr lang="ar-EG" altLang="zh-CN" sz="2400" b="1">
                <a:solidFill>
                  <a:srgbClr val="002060"/>
                </a:solidFill>
              </a:rPr>
              <a:t>يمكن إكثار أشجار السبوتا عن طريق </a:t>
            </a:r>
            <a:r>
              <a:rPr lang="ar-EG" altLang="zh-CN" sz="2400" b="1">
                <a:solidFill>
                  <a:srgbClr val="00B0F0"/>
                </a:solidFill>
              </a:rPr>
              <a:t>الترقيد الهوائى </a:t>
            </a:r>
            <a:r>
              <a:rPr lang="ar-EG" altLang="zh-CN" sz="2400" b="1">
                <a:solidFill>
                  <a:srgbClr val="002060"/>
                </a:solidFill>
              </a:rPr>
              <a:t>كما هو متبع فى الهند</a:t>
            </a:r>
            <a:r>
              <a:rPr lang="en-US" altLang="zh-CN" sz="2400">
                <a:solidFill>
                  <a:srgbClr val="002060"/>
                </a:solidFill>
                <a:ea typeface="SimSun" pitchFamily="2" charset="-122"/>
              </a:rPr>
              <a:t> </a:t>
            </a:r>
            <a:endParaRPr lang="en-US" sz="2400">
              <a:solidFill>
                <a:srgbClr val="002060"/>
              </a:solidFill>
              <a:ea typeface="SimSun" pitchFamily="2" charset="-122"/>
            </a:endParaRPr>
          </a:p>
          <a:p>
            <a:endParaRPr lang="ar-EG" altLang="zh-CN" sz="2000" b="1">
              <a:solidFill>
                <a:srgbClr val="800000"/>
              </a:solidFill>
            </a:endParaRPr>
          </a:p>
          <a:p>
            <a:endParaRPr lang="ar-E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152400" y="152400"/>
            <a:ext cx="8763000" cy="7110413"/>
          </a:xfrm>
          <a:prstGeom prst="rect">
            <a:avLst/>
          </a:prstGeom>
          <a:noFill/>
          <a:ln w="9525">
            <a:noFill/>
            <a:miter lim="800000"/>
            <a:headEnd/>
            <a:tailEnd/>
          </a:ln>
        </p:spPr>
        <p:txBody>
          <a:bodyPr>
            <a:spAutoFit/>
          </a:bodyPr>
          <a:lstStyle/>
          <a:p>
            <a:r>
              <a:rPr lang="ar-EG" altLang="zh-CN" sz="2400" b="1" dirty="0">
                <a:solidFill>
                  <a:srgbClr val="800000"/>
                </a:solidFill>
              </a:rPr>
              <a:t>3- التطعيم </a:t>
            </a:r>
          </a:p>
          <a:p>
            <a:pPr algn="just"/>
            <a:r>
              <a:rPr lang="ar-EG" altLang="zh-CN" sz="2400" b="1" dirty="0">
                <a:solidFill>
                  <a:srgbClr val="002060"/>
                </a:solidFill>
              </a:rPr>
              <a:t>ويتم عن </a:t>
            </a:r>
            <a:r>
              <a:rPr lang="ar-EG" altLang="zh-CN" sz="2400" b="1" dirty="0">
                <a:solidFill>
                  <a:srgbClr val="00B0F0"/>
                </a:solidFill>
              </a:rPr>
              <a:t>طريق البرعمة الدرعيه أو التركيب بالشق </a:t>
            </a:r>
            <a:r>
              <a:rPr lang="ar-EG" altLang="zh-CN" sz="2400" b="1" dirty="0">
                <a:solidFill>
                  <a:srgbClr val="002060"/>
                </a:solidFill>
              </a:rPr>
              <a:t>حيث تؤخذ العيون أو الأقلام من الأصناف المراد إكثارها. وفيها تؤخذ شتلات الأصول بعمر سنة بحيث يكون سمكها حوالى 1سم وتكون قوية النمو, وتؤخذ الطعوم أو الأقلام من أشجار ذات صفات جيدة مرغوبة</a:t>
            </a:r>
            <a:r>
              <a:rPr lang="ar-EG" altLang="zh-CN" sz="2400" b="1" dirty="0">
                <a:solidFill>
                  <a:srgbClr val="002060"/>
                </a:solidFill>
                <a:ea typeface="SimSun" pitchFamily="2" charset="-122"/>
              </a:rPr>
              <a:t>. </a:t>
            </a:r>
            <a:r>
              <a:rPr lang="ar-EG" altLang="zh-CN" sz="2400" b="1" dirty="0">
                <a:solidFill>
                  <a:srgbClr val="002060"/>
                </a:solidFill>
              </a:rPr>
              <a:t>ووجد أنه </a:t>
            </a:r>
            <a:r>
              <a:rPr lang="ar-EG" altLang="zh-CN" sz="2400" b="1" dirty="0">
                <a:solidFill>
                  <a:srgbClr val="02981B"/>
                </a:solidFill>
              </a:rPr>
              <a:t>لنجاح عملية التطعيم يجب أن يعمل حز أو شق فى قلف الشتلة فوق المنطقة التى يجرى بها التطعيم </a:t>
            </a:r>
            <a:r>
              <a:rPr lang="ar-EG" altLang="zh-CN" sz="2400" b="1" dirty="0">
                <a:solidFill>
                  <a:srgbClr val="00B0F0"/>
                </a:solidFill>
              </a:rPr>
              <a:t>حتى نسمح بخروج المادة اللبنية منها حيث أن ذلك يزيد من فرصة الإلتحام </a:t>
            </a:r>
            <a:r>
              <a:rPr lang="ar-EG" altLang="zh-CN" sz="2400" b="1" dirty="0">
                <a:solidFill>
                  <a:srgbClr val="002060"/>
                </a:solidFill>
              </a:rPr>
              <a:t>. كذلك </a:t>
            </a:r>
            <a:r>
              <a:rPr lang="ar-EG" altLang="zh-CN" sz="2400" b="1" dirty="0">
                <a:solidFill>
                  <a:srgbClr val="02981B"/>
                </a:solidFill>
              </a:rPr>
              <a:t>يفضل إزالة الأوراق من الفرع الذى ستؤخذ منه الطعوم بمدة 7-10 أيام أو تجرى عملية تحليق لهذه الأفرع قبل أخذ الطعوم منها بمدة 6-12أسبوعآ</a:t>
            </a:r>
            <a:r>
              <a:rPr lang="ar-EG" altLang="zh-CN" sz="2400" b="1" dirty="0">
                <a:solidFill>
                  <a:srgbClr val="002060"/>
                </a:solidFill>
              </a:rPr>
              <a:t> </a:t>
            </a:r>
            <a:r>
              <a:rPr lang="ar-EG" altLang="zh-CN" sz="2400" b="1" dirty="0">
                <a:solidFill>
                  <a:srgbClr val="00B0F0"/>
                </a:solidFill>
              </a:rPr>
              <a:t>حيث وجد أن هذه العملية تسمح بتراكم النشا فى الفرع مما يعطى نسبة نجاح أفضل </a:t>
            </a:r>
            <a:r>
              <a:rPr lang="ar-EG" altLang="zh-CN" sz="2400" b="1" dirty="0">
                <a:solidFill>
                  <a:srgbClr val="002060"/>
                </a:solidFill>
              </a:rPr>
              <a:t>وعموما تتراوح نسبة النجاح فى التطعيم بالشق أو التطعيم بالقلم إلى 60 -80</a:t>
            </a:r>
            <a:r>
              <a:rPr lang="ar-EG" sz="2400" b="1" dirty="0"/>
              <a:t> ٪ .</a:t>
            </a:r>
          </a:p>
          <a:p>
            <a:r>
              <a:rPr lang="ar-EG" sz="2400" b="1" dirty="0"/>
              <a:t> </a:t>
            </a:r>
            <a:r>
              <a:rPr lang="ar-EG" altLang="zh-CN" sz="2400" b="1" dirty="0">
                <a:solidFill>
                  <a:srgbClr val="800000"/>
                </a:solidFill>
              </a:rPr>
              <a:t>ومن أهم الأصول المستخدمه لتطعيم السابوتا فى الهند :</a:t>
            </a:r>
            <a:endParaRPr lang="en-US" sz="2400" dirty="0">
              <a:solidFill>
                <a:srgbClr val="800000"/>
              </a:solidFill>
            </a:endParaRPr>
          </a:p>
          <a:p>
            <a:r>
              <a:rPr lang="ar-EG" altLang="zh-CN" sz="2400" b="1" dirty="0">
                <a:solidFill>
                  <a:srgbClr val="002060"/>
                </a:solidFill>
              </a:rPr>
              <a:t>- أصل باسيا لانجيفوليا </a:t>
            </a:r>
            <a:r>
              <a:rPr lang="en-US" altLang="zh-CN" sz="2400" b="1" dirty="0" err="1">
                <a:solidFill>
                  <a:srgbClr val="002060"/>
                </a:solidFill>
                <a:ea typeface="SimSun" pitchFamily="2" charset="-122"/>
              </a:rPr>
              <a:t>Bassia</a:t>
            </a:r>
            <a:r>
              <a:rPr lang="en-US" altLang="zh-CN" sz="2400" b="1" dirty="0">
                <a:solidFill>
                  <a:srgbClr val="002060"/>
                </a:solidFill>
                <a:ea typeface="SimSun" pitchFamily="2" charset="-122"/>
              </a:rPr>
              <a:t> </a:t>
            </a:r>
            <a:r>
              <a:rPr lang="en-US" altLang="zh-CN" sz="2400" b="1" dirty="0" err="1">
                <a:solidFill>
                  <a:srgbClr val="002060"/>
                </a:solidFill>
                <a:ea typeface="SimSun" pitchFamily="2" charset="-122"/>
              </a:rPr>
              <a:t>longifolia</a:t>
            </a:r>
            <a:r>
              <a:rPr lang="ar-EG" altLang="zh-CN" sz="2400" b="1" dirty="0">
                <a:solidFill>
                  <a:srgbClr val="002060"/>
                </a:solidFill>
              </a:rPr>
              <a:t> أصل مقصر ولكن درجة توافقه مع الطعوم ضعيفة كما أنه يسبب ضعف نمو الطعوم عليه.</a:t>
            </a:r>
          </a:p>
          <a:p>
            <a:pPr>
              <a:buFontTx/>
              <a:buChar char="-"/>
            </a:pPr>
            <a:r>
              <a:rPr lang="ar-EG" altLang="zh-CN" sz="2400" b="1" dirty="0">
                <a:solidFill>
                  <a:srgbClr val="002060"/>
                </a:solidFill>
              </a:rPr>
              <a:t>أصل ميموسوبس هكساندرا </a:t>
            </a:r>
            <a:r>
              <a:rPr lang="en-US" altLang="zh-CN" sz="2400" b="1" dirty="0">
                <a:solidFill>
                  <a:srgbClr val="002060"/>
                </a:solidFill>
                <a:ea typeface="SimSun" pitchFamily="2" charset="-122"/>
              </a:rPr>
              <a:t>  </a:t>
            </a:r>
            <a:r>
              <a:rPr lang="en-US" altLang="zh-CN" sz="2400" b="1" dirty="0" err="1">
                <a:solidFill>
                  <a:srgbClr val="002060"/>
                </a:solidFill>
                <a:ea typeface="SimSun" pitchFamily="2" charset="-122"/>
              </a:rPr>
              <a:t>Mimusops</a:t>
            </a:r>
            <a:r>
              <a:rPr lang="en-US" altLang="zh-CN" sz="2400" b="1" dirty="0">
                <a:solidFill>
                  <a:srgbClr val="002060"/>
                </a:solidFill>
                <a:ea typeface="SimSun" pitchFamily="2" charset="-122"/>
              </a:rPr>
              <a:t> </a:t>
            </a:r>
            <a:r>
              <a:rPr lang="en-US" altLang="zh-CN" sz="2400" b="1" dirty="0" err="1">
                <a:solidFill>
                  <a:srgbClr val="002060"/>
                </a:solidFill>
                <a:ea typeface="SimSun" pitchFamily="2" charset="-122"/>
              </a:rPr>
              <a:t>hexandra</a:t>
            </a:r>
            <a:r>
              <a:rPr lang="en-US" altLang="zh-CN" sz="2400" b="1" dirty="0">
                <a:solidFill>
                  <a:srgbClr val="002060"/>
                </a:solidFill>
                <a:ea typeface="SimSun" pitchFamily="2" charset="-122"/>
              </a:rPr>
              <a:t> </a:t>
            </a:r>
            <a:r>
              <a:rPr lang="ar-EG" altLang="zh-CN" sz="2400" b="1" dirty="0">
                <a:solidFill>
                  <a:srgbClr val="002060"/>
                </a:solidFill>
              </a:rPr>
              <a:t>وهو أصل مقصر ويبكر فى حمل الثمار للطعوم الناميه عليه. </a:t>
            </a:r>
            <a:endParaRPr lang="ar-EG" sz="2400" b="1" dirty="0"/>
          </a:p>
          <a:p>
            <a:r>
              <a:rPr lang="ar-EG" altLang="zh-CN" sz="1600" b="1" dirty="0">
                <a:solidFill>
                  <a:srgbClr val="02981B"/>
                </a:solidFill>
              </a:rPr>
              <a:t>علل يجب أن يعمل حز أو شق فى قلف شتلة السبوتا فوق المنطقة التى يجرى بها </a:t>
            </a:r>
            <a:r>
              <a:rPr lang="ar-EG" altLang="zh-CN" sz="1600" b="1" dirty="0" smtClean="0">
                <a:solidFill>
                  <a:srgbClr val="02981B"/>
                </a:solidFill>
              </a:rPr>
              <a:t>التطعيم</a:t>
            </a:r>
            <a:endParaRPr lang="ar-EG" altLang="zh-CN" sz="1600" b="1" dirty="0">
              <a:solidFill>
                <a:srgbClr val="002060"/>
              </a:solidFill>
            </a:endParaRPr>
          </a:p>
          <a:p>
            <a:r>
              <a:rPr lang="ar-EG" altLang="zh-CN" sz="1600" b="1" dirty="0">
                <a:solidFill>
                  <a:srgbClr val="02981B"/>
                </a:solidFill>
              </a:rPr>
              <a:t>علل يفضل إزالة الأوراق من أفرع السابوتا قبل أخذ الطعوم منها  بمدة 7-10 أيام  </a:t>
            </a:r>
            <a:r>
              <a:rPr lang="ar-EG" altLang="zh-CN" sz="1600" b="1" u="sng" dirty="0">
                <a:solidFill>
                  <a:srgbClr val="02981B"/>
                </a:solidFill>
              </a:rPr>
              <a:t>أو </a:t>
            </a:r>
            <a:r>
              <a:rPr lang="ar-EG" altLang="zh-CN" sz="1600" b="1" dirty="0">
                <a:solidFill>
                  <a:srgbClr val="02981B"/>
                </a:solidFill>
              </a:rPr>
              <a:t>تجرى عملية تحليق لأفرع السابوتا قبل أخذ الطعوم منها بمدة 6-12أسبوعآ</a:t>
            </a:r>
            <a:r>
              <a:rPr lang="ar-EG" altLang="zh-CN" sz="1600" b="1" dirty="0">
                <a:solidFill>
                  <a:srgbClr val="002060"/>
                </a:solidFill>
              </a:rPr>
              <a:t> </a:t>
            </a:r>
            <a:r>
              <a:rPr lang="ar-EG" altLang="zh-CN" sz="1600" b="1" dirty="0" smtClean="0">
                <a:solidFill>
                  <a:srgbClr val="002060"/>
                </a:solidFill>
              </a:rPr>
              <a:t>-</a:t>
            </a:r>
            <a:endParaRPr lang="ar-EG" altLang="zh-CN" sz="1600" b="1" dirty="0">
              <a:solidFill>
                <a:srgbClr val="002060"/>
              </a:solidFill>
            </a:endParaRPr>
          </a:p>
          <a:p>
            <a:endParaRPr lang="ar-EG" altLang="zh-CN" sz="1600" b="1" dirty="0">
              <a:solidFill>
                <a:srgbClr val="002060"/>
              </a:solidFill>
            </a:endParaRPr>
          </a:p>
          <a:p>
            <a:endParaRPr lang="en-US" altLang="zh-CN" sz="1600" b="1" dirty="0">
              <a:solidFill>
                <a:srgbClr val="002060"/>
              </a:solidFill>
              <a:ea typeface="SimSun" pitchFamily="2" charset="-122"/>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1542</TotalTime>
  <Words>1286</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DrSafaa</dc:creator>
  <cp:lastModifiedBy>Genius ElMohandes</cp:lastModifiedBy>
  <cp:revision>134</cp:revision>
  <cp:lastPrinted>1601-01-01T00:00:00Z</cp:lastPrinted>
  <dcterms:created xsi:type="dcterms:W3CDTF">1601-01-01T00:00:00Z</dcterms:created>
  <dcterms:modified xsi:type="dcterms:W3CDTF">2020-03-27T20:54:16Z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